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Lst>
  <p:sldSz cy="10058400" cx="7772400"/>
  <p:notesSz cx="6858000" cy="9144000"/>
  <p:embeddedFontLst>
    <p:embeddedFont>
      <p:font typeface="Roboto"/>
      <p:regular r:id="rId8"/>
      <p:bold r:id="rId9"/>
      <p:italic r:id="rId10"/>
      <p:boldItalic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sldGuideLst>
    </p:ext>
    <p:ext uri="GoogleSlidesCustomDataVersion2">
      <go:slidesCustomData xmlns:go="http://customooxmlschemas.google.com/" r:id="rId12" roundtripDataSignature="AMtx7mjsm6perD3u8Um4kbA8zeGrEfLoO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font" Target="fonts/Roboto-boldItalic.fntdata"/><Relationship Id="rId10" Type="http://schemas.openxmlformats.org/officeDocument/2006/relationships/font" Target="fonts/Roboto-italic.fntdata"/><Relationship Id="rId12" Type="http://customschemas.google.com/relationships/presentationmetadata" Target="metadata"/><Relationship Id="rId9"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font" Target="fonts/Robo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4"/>
          <p:cNvSpPr txBox="1"/>
          <p:nvPr>
            <p:ph type="ctrTitle"/>
          </p:nvPr>
        </p:nvSpPr>
        <p:spPr>
          <a:xfrm>
            <a:off x="264952" y="1456058"/>
            <a:ext cx="7242600" cy="40140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4"/>
          <p:cNvSpPr txBox="1"/>
          <p:nvPr>
            <p:ph idx="1" type="subTitle"/>
          </p:nvPr>
        </p:nvSpPr>
        <p:spPr>
          <a:xfrm>
            <a:off x="264945" y="5542289"/>
            <a:ext cx="7242600" cy="1550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4"/>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3"/>
          <p:cNvSpPr txBox="1"/>
          <p:nvPr>
            <p:ph hasCustomPrompt="1" type="title"/>
          </p:nvPr>
        </p:nvSpPr>
        <p:spPr>
          <a:xfrm>
            <a:off x="264945" y="2163089"/>
            <a:ext cx="7242600" cy="38397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3"/>
          <p:cNvSpPr txBox="1"/>
          <p:nvPr>
            <p:ph idx="1" type="body"/>
          </p:nvPr>
        </p:nvSpPr>
        <p:spPr>
          <a:xfrm>
            <a:off x="264945" y="6164351"/>
            <a:ext cx="7242600" cy="25437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13"/>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4"/>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5"/>
          <p:cNvSpPr txBox="1"/>
          <p:nvPr>
            <p:ph type="title"/>
          </p:nvPr>
        </p:nvSpPr>
        <p:spPr>
          <a:xfrm>
            <a:off x="264945" y="4206107"/>
            <a:ext cx="7242600" cy="16461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5"/>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6"/>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6"/>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9" name="Google Shape;19;p6"/>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7"/>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7"/>
          <p:cNvSpPr txBox="1"/>
          <p:nvPr>
            <p:ph idx="1" type="body"/>
          </p:nvPr>
        </p:nvSpPr>
        <p:spPr>
          <a:xfrm>
            <a:off x="264945" y="2253729"/>
            <a:ext cx="3399900" cy="6681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7"/>
          <p:cNvSpPr txBox="1"/>
          <p:nvPr>
            <p:ph idx="2" type="body"/>
          </p:nvPr>
        </p:nvSpPr>
        <p:spPr>
          <a:xfrm>
            <a:off x="4107540" y="2253729"/>
            <a:ext cx="3399900" cy="6681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7"/>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8"/>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8"/>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9"/>
          <p:cNvSpPr txBox="1"/>
          <p:nvPr>
            <p:ph type="title"/>
          </p:nvPr>
        </p:nvSpPr>
        <p:spPr>
          <a:xfrm>
            <a:off x="264945" y="1086507"/>
            <a:ext cx="2386800" cy="14778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9"/>
          <p:cNvSpPr txBox="1"/>
          <p:nvPr>
            <p:ph idx="1" type="body"/>
          </p:nvPr>
        </p:nvSpPr>
        <p:spPr>
          <a:xfrm>
            <a:off x="264945" y="2717440"/>
            <a:ext cx="2386800" cy="62175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9"/>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0"/>
          <p:cNvSpPr txBox="1"/>
          <p:nvPr>
            <p:ph type="title"/>
          </p:nvPr>
        </p:nvSpPr>
        <p:spPr>
          <a:xfrm>
            <a:off x="416713" y="880293"/>
            <a:ext cx="5412600" cy="7999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10"/>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1"/>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1"/>
          <p:cNvSpPr txBox="1"/>
          <p:nvPr>
            <p:ph type="title"/>
          </p:nvPr>
        </p:nvSpPr>
        <p:spPr>
          <a:xfrm>
            <a:off x="225675" y="2411542"/>
            <a:ext cx="3438300" cy="2898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1"/>
          <p:cNvSpPr txBox="1"/>
          <p:nvPr>
            <p:ph idx="1" type="subTitle"/>
          </p:nvPr>
        </p:nvSpPr>
        <p:spPr>
          <a:xfrm>
            <a:off x="225675" y="5481569"/>
            <a:ext cx="3438300" cy="24153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1"/>
          <p:cNvSpPr txBox="1"/>
          <p:nvPr>
            <p:ph idx="2" type="body"/>
          </p:nvPr>
        </p:nvSpPr>
        <p:spPr>
          <a:xfrm>
            <a:off x="4198575" y="1415969"/>
            <a:ext cx="3261600" cy="7226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1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2"/>
          <p:cNvSpPr txBox="1"/>
          <p:nvPr>
            <p:ph idx="1" type="body"/>
          </p:nvPr>
        </p:nvSpPr>
        <p:spPr>
          <a:xfrm>
            <a:off x="264945" y="8273124"/>
            <a:ext cx="5099100" cy="11832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12"/>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3"/>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3"/>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3"/>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2.jpg"/><Relationship Id="rId5"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hyperlink" Target="https://www.skateisi.org/membership/skaters/" TargetMode="External"/><Relationship Id="rId5"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nvSpPr>
        <p:spPr>
          <a:xfrm>
            <a:off x="219350" y="1861700"/>
            <a:ext cx="7645500" cy="8034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1" i="0" lang="en" sz="1100" u="none" cap="none" strike="noStrike">
                <a:solidFill>
                  <a:schemeClr val="dk1"/>
                </a:solidFill>
                <a:latin typeface="Calibri"/>
                <a:ea typeface="Calibri"/>
                <a:cs typeface="Calibri"/>
                <a:sym typeface="Calibri"/>
              </a:rPr>
              <a:t>Who we are</a:t>
            </a:r>
            <a:endParaRPr b="1" i="0" sz="11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b="1" i="0" lang="en" sz="1100" u="none" cap="none" strike="noStrike">
                <a:solidFill>
                  <a:srgbClr val="741B47"/>
                </a:solidFill>
                <a:latin typeface="Calibri"/>
                <a:ea typeface="Calibri"/>
                <a:cs typeface="Calibri"/>
                <a:sym typeface="Calibri"/>
              </a:rPr>
              <a:t>ICETTES</a:t>
            </a:r>
            <a:r>
              <a:rPr b="1" i="0" lang="en" sz="1100" u="none" cap="none" strike="noStrike">
                <a:solidFill>
                  <a:schemeClr val="dk1"/>
                </a:solidFill>
                <a:latin typeface="Calibri"/>
                <a:ea typeface="Calibri"/>
                <a:cs typeface="Calibri"/>
                <a:sym typeface="Calibri"/>
              </a:rPr>
              <a:t> </a:t>
            </a:r>
            <a:r>
              <a:rPr b="0" i="0" lang="en" sz="1100" u="none" cap="none" strike="noStrike">
                <a:solidFill>
                  <a:schemeClr val="dk1"/>
                </a:solidFill>
                <a:latin typeface="Calibri"/>
                <a:ea typeface="Calibri"/>
                <a:cs typeface="Calibri"/>
                <a:sym typeface="Calibri"/>
              </a:rPr>
              <a:t>Figure Skating Team is an ISD 196 club sport. Figure skaters at all levels (beginners too!) from Rosemount, Apple Valley, Eagan, Eastview, School of  Environmental Studies High Schools and Middle Schools are part of the team.</a:t>
            </a:r>
            <a:endParaRPr b="0" i="0" sz="11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b="1" i="0" lang="en" sz="1100" u="none" cap="none" strike="noStrike">
                <a:solidFill>
                  <a:schemeClr val="dk1"/>
                </a:solidFill>
                <a:latin typeface="Calibri"/>
                <a:ea typeface="Calibri"/>
                <a:cs typeface="Calibri"/>
                <a:sym typeface="Calibri"/>
              </a:rPr>
              <a:t>Join us!</a:t>
            </a:r>
            <a:endParaRPr b="1" i="0" sz="1100" u="none" cap="none" strike="noStrike">
              <a:solidFill>
                <a:schemeClr val="dk1"/>
              </a:solidFill>
              <a:latin typeface="Calibri"/>
              <a:ea typeface="Calibri"/>
              <a:cs typeface="Calibri"/>
              <a:sym typeface="Calibri"/>
            </a:endParaRPr>
          </a:p>
          <a:p>
            <a:pPr indent="-298450" lvl="0" marL="457200" marR="0" rtl="0" algn="l">
              <a:lnSpc>
                <a:spcPct val="115000"/>
              </a:lnSpc>
              <a:spcBef>
                <a:spcPts val="0"/>
              </a:spcBef>
              <a:spcAft>
                <a:spcPts val="0"/>
              </a:spcAft>
              <a:buClr>
                <a:schemeClr val="dk1"/>
              </a:buClr>
              <a:buSzPts val="1100"/>
              <a:buFont typeface="Calibri"/>
              <a:buChar char="❏"/>
            </a:pPr>
            <a:r>
              <a:rPr b="0" i="0" lang="en" sz="1100" u="none" cap="none" strike="noStrike">
                <a:solidFill>
                  <a:schemeClr val="dk1"/>
                </a:solidFill>
                <a:latin typeface="Calibri"/>
                <a:ea typeface="Calibri"/>
                <a:cs typeface="Calibri"/>
                <a:sym typeface="Calibri"/>
              </a:rPr>
              <a:t>Tryouts week of 11/6/23</a:t>
            </a:r>
            <a:endParaRPr b="0" i="0" sz="1100" u="none" cap="none" strike="noStrike">
              <a:solidFill>
                <a:schemeClr val="dk1"/>
              </a:solidFill>
              <a:latin typeface="Calibri"/>
              <a:ea typeface="Calibri"/>
              <a:cs typeface="Calibri"/>
              <a:sym typeface="Calibri"/>
            </a:endParaRPr>
          </a:p>
          <a:p>
            <a:pPr indent="-298450" lvl="0" marL="457200" marR="0" rtl="0" algn="l">
              <a:lnSpc>
                <a:spcPct val="115000"/>
              </a:lnSpc>
              <a:spcBef>
                <a:spcPts val="0"/>
              </a:spcBef>
              <a:spcAft>
                <a:spcPts val="0"/>
              </a:spcAft>
              <a:buClr>
                <a:schemeClr val="dk1"/>
              </a:buClr>
              <a:buSzPts val="1100"/>
              <a:buFont typeface="Calibri"/>
              <a:buChar char="❏"/>
            </a:pPr>
            <a:r>
              <a:rPr b="0" i="0" lang="en" sz="1100" u="none" cap="none" strike="noStrike">
                <a:solidFill>
                  <a:schemeClr val="dk1"/>
                </a:solidFill>
                <a:latin typeface="Calibri"/>
                <a:ea typeface="Calibri"/>
                <a:cs typeface="Calibri"/>
                <a:sym typeface="Calibri"/>
              </a:rPr>
              <a:t>Varsity &amp; JV FS  (Free Skate- team compulsory, ensemble and single events)- required</a:t>
            </a:r>
            <a:endParaRPr b="0" i="0" sz="1100" u="none" cap="none" strike="noStrike">
              <a:solidFill>
                <a:schemeClr val="dk1"/>
              </a:solidFill>
              <a:latin typeface="Calibri"/>
              <a:ea typeface="Calibri"/>
              <a:cs typeface="Calibri"/>
              <a:sym typeface="Calibri"/>
            </a:endParaRPr>
          </a:p>
          <a:p>
            <a:pPr indent="-298450" lvl="0" marL="457200" marR="0" rtl="0" algn="l">
              <a:lnSpc>
                <a:spcPct val="115000"/>
              </a:lnSpc>
              <a:spcBef>
                <a:spcPts val="0"/>
              </a:spcBef>
              <a:spcAft>
                <a:spcPts val="0"/>
              </a:spcAft>
              <a:buClr>
                <a:schemeClr val="dk1"/>
              </a:buClr>
              <a:buSzPts val="1100"/>
              <a:buFont typeface="Calibri"/>
              <a:buChar char="❏"/>
            </a:pPr>
            <a:r>
              <a:rPr b="0" i="0" lang="en" sz="1100" u="none" cap="none" strike="noStrike">
                <a:solidFill>
                  <a:schemeClr val="dk1"/>
                </a:solidFill>
                <a:latin typeface="Calibri"/>
                <a:ea typeface="Calibri"/>
                <a:cs typeface="Calibri"/>
                <a:sym typeface="Calibri"/>
              </a:rPr>
              <a:t>Full team production- required</a:t>
            </a:r>
            <a:endParaRPr b="0" i="0" sz="1100" u="none" cap="none" strike="noStrike">
              <a:solidFill>
                <a:schemeClr val="dk1"/>
              </a:solidFill>
              <a:latin typeface="Calibri"/>
              <a:ea typeface="Calibri"/>
              <a:cs typeface="Calibri"/>
              <a:sym typeface="Calibri"/>
            </a:endParaRPr>
          </a:p>
          <a:p>
            <a:pPr indent="-298450" lvl="0" marL="457200" marR="0" rtl="0" algn="l">
              <a:lnSpc>
                <a:spcPct val="115000"/>
              </a:lnSpc>
              <a:spcBef>
                <a:spcPts val="0"/>
              </a:spcBef>
              <a:spcAft>
                <a:spcPts val="0"/>
              </a:spcAft>
              <a:buClr>
                <a:schemeClr val="dk1"/>
              </a:buClr>
              <a:buSzPts val="1100"/>
              <a:buFont typeface="Calibri"/>
              <a:buChar char="❏"/>
            </a:pPr>
            <a:r>
              <a:rPr b="0" i="0" lang="en" sz="1100" u="none" cap="none" strike="noStrike">
                <a:solidFill>
                  <a:schemeClr val="dk1"/>
                </a:solidFill>
                <a:latin typeface="Calibri"/>
                <a:ea typeface="Calibri"/>
                <a:cs typeface="Calibri"/>
                <a:sym typeface="Calibri"/>
              </a:rPr>
              <a:t>Varsity &amp; JV synchronized skating  teams -optional</a:t>
            </a:r>
            <a:endParaRPr b="0" i="0" sz="1100" u="none" cap="none" strike="noStrike">
              <a:solidFill>
                <a:schemeClr val="dk1"/>
              </a:solidFill>
              <a:latin typeface="Calibri"/>
              <a:ea typeface="Calibri"/>
              <a:cs typeface="Calibri"/>
              <a:sym typeface="Calibri"/>
            </a:endParaRPr>
          </a:p>
          <a:p>
            <a:pPr indent="0" lvl="0" marL="457200" marR="0" rtl="0" algn="l">
              <a:lnSpc>
                <a:spcPct val="115000"/>
              </a:lnSpc>
              <a:spcBef>
                <a:spcPts val="0"/>
              </a:spcBef>
              <a:spcAft>
                <a:spcPts val="0"/>
              </a:spcAft>
              <a:buClr>
                <a:schemeClr val="dk1"/>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rPr b="1" i="0" lang="en" sz="1100" u="none" cap="none" strike="noStrike">
                <a:solidFill>
                  <a:schemeClr val="dk1"/>
                </a:solidFill>
                <a:latin typeface="Calibri"/>
                <a:ea typeface="Calibri"/>
                <a:cs typeface="Calibri"/>
                <a:sym typeface="Calibri"/>
              </a:rPr>
              <a:t>Our Season</a:t>
            </a:r>
            <a:endParaRPr b="0" i="0" sz="1100" u="none" cap="none" strike="noStrike">
              <a:solidFill>
                <a:schemeClr val="dk1"/>
              </a:solidFill>
              <a:latin typeface="Calibri"/>
              <a:ea typeface="Calibri"/>
              <a:cs typeface="Calibri"/>
              <a:sym typeface="Calibri"/>
            </a:endParaRPr>
          </a:p>
          <a:p>
            <a:pPr indent="-298450" lvl="0" marL="457200" marR="0" rtl="0" algn="l">
              <a:lnSpc>
                <a:spcPct val="115000"/>
              </a:lnSpc>
              <a:spcBef>
                <a:spcPts val="0"/>
              </a:spcBef>
              <a:spcAft>
                <a:spcPts val="0"/>
              </a:spcAft>
              <a:buClr>
                <a:schemeClr val="dk1"/>
              </a:buClr>
              <a:buSzPts val="1100"/>
              <a:buFont typeface="Calibri"/>
              <a:buChar char="❏"/>
            </a:pPr>
            <a:r>
              <a:rPr b="0" i="0" lang="en" sz="1100" u="none" cap="none" strike="noStrike">
                <a:solidFill>
                  <a:schemeClr val="dk1"/>
                </a:solidFill>
                <a:latin typeface="Calibri"/>
                <a:ea typeface="Calibri"/>
                <a:cs typeface="Calibri"/>
                <a:sym typeface="Calibri"/>
              </a:rPr>
              <a:t>11/6-3/9/2024</a:t>
            </a:r>
            <a:endParaRPr b="0" i="0" sz="1100" u="none" cap="none" strike="noStrike">
              <a:solidFill>
                <a:schemeClr val="dk1"/>
              </a:solidFill>
              <a:latin typeface="Calibri"/>
              <a:ea typeface="Calibri"/>
              <a:cs typeface="Calibri"/>
              <a:sym typeface="Calibri"/>
            </a:endParaRPr>
          </a:p>
          <a:p>
            <a:pPr indent="-298450" lvl="0" marL="457200" marR="0" rtl="0" algn="l">
              <a:lnSpc>
                <a:spcPct val="115000"/>
              </a:lnSpc>
              <a:spcBef>
                <a:spcPts val="0"/>
              </a:spcBef>
              <a:spcAft>
                <a:spcPts val="0"/>
              </a:spcAft>
              <a:buClr>
                <a:schemeClr val="dk1"/>
              </a:buClr>
              <a:buSzPts val="1100"/>
              <a:buFont typeface="Calibri"/>
              <a:buChar char="❏"/>
            </a:pPr>
            <a:r>
              <a:rPr b="0" i="0" lang="en" sz="1100" u="none" cap="none" strike="noStrike">
                <a:solidFill>
                  <a:schemeClr val="dk1"/>
                </a:solidFill>
                <a:latin typeface="Calibri"/>
                <a:ea typeface="Calibri"/>
                <a:cs typeface="Calibri"/>
                <a:sym typeface="Calibri"/>
              </a:rPr>
              <a:t>Practice will be 2-4 times per week;  Schedule will vary based on team placement</a:t>
            </a:r>
            <a:endParaRPr b="0" i="0" sz="1100" u="none" cap="none" strike="noStrike">
              <a:solidFill>
                <a:schemeClr val="dk1"/>
              </a:solidFill>
              <a:latin typeface="Calibri"/>
              <a:ea typeface="Calibri"/>
              <a:cs typeface="Calibri"/>
              <a:sym typeface="Calibri"/>
            </a:endParaRPr>
          </a:p>
          <a:p>
            <a:pPr indent="-298450" lvl="0" marL="457200" marR="0" rtl="0" algn="l">
              <a:lnSpc>
                <a:spcPct val="115000"/>
              </a:lnSpc>
              <a:spcBef>
                <a:spcPts val="0"/>
              </a:spcBef>
              <a:spcAft>
                <a:spcPts val="0"/>
              </a:spcAft>
              <a:buClr>
                <a:schemeClr val="dk1"/>
              </a:buClr>
              <a:buSzPts val="1100"/>
              <a:buFont typeface="Calibri"/>
              <a:buChar char="❏"/>
            </a:pPr>
            <a:r>
              <a:rPr b="0" i="0" lang="en" sz="1100" u="none" cap="none" strike="noStrike">
                <a:solidFill>
                  <a:schemeClr val="dk1"/>
                </a:solidFill>
                <a:latin typeface="Calibri"/>
                <a:ea typeface="Calibri"/>
                <a:cs typeface="Calibri"/>
                <a:sym typeface="Calibri"/>
              </a:rPr>
              <a:t>Typical practice schedule (subject to change): </a:t>
            </a:r>
            <a:r>
              <a:rPr b="0" i="0" lang="en" sz="1000" u="none" cap="none" strike="noStrike">
                <a:solidFill>
                  <a:schemeClr val="dk1"/>
                </a:solidFill>
                <a:latin typeface="Calibri"/>
                <a:ea typeface="Calibri"/>
                <a:cs typeface="Calibri"/>
                <a:sym typeface="Calibri"/>
              </a:rPr>
              <a:t>Mon- JV FS, Tues Varsity Synchro, Wed Varsity FS, Thurs JV Synchro, Fri- all team</a:t>
            </a:r>
            <a:endParaRPr b="0" i="0" sz="1000" u="none" cap="none" strike="noStrike">
              <a:solidFill>
                <a:schemeClr val="dk1"/>
              </a:solidFill>
              <a:latin typeface="Calibri"/>
              <a:ea typeface="Calibri"/>
              <a:cs typeface="Calibri"/>
              <a:sym typeface="Calibri"/>
            </a:endParaRPr>
          </a:p>
          <a:p>
            <a:pPr indent="-298450" lvl="0" marL="457200" marR="0" rtl="0" algn="l">
              <a:lnSpc>
                <a:spcPct val="115000"/>
              </a:lnSpc>
              <a:spcBef>
                <a:spcPts val="0"/>
              </a:spcBef>
              <a:spcAft>
                <a:spcPts val="0"/>
              </a:spcAft>
              <a:buClr>
                <a:schemeClr val="dk1"/>
              </a:buClr>
              <a:buSzPts val="1100"/>
              <a:buFont typeface="Calibri"/>
              <a:buChar char="❏"/>
            </a:pPr>
            <a:r>
              <a:rPr b="0" i="0" lang="en" sz="1100" u="none" cap="none" strike="noStrike">
                <a:solidFill>
                  <a:schemeClr val="dk1"/>
                </a:solidFill>
                <a:latin typeface="Calibri"/>
                <a:ea typeface="Calibri"/>
                <a:cs typeface="Calibri"/>
                <a:sym typeface="Calibri"/>
              </a:rPr>
              <a:t>Ice Show 3/6 (dress rehearsal), 3/7 &amp; 3/8 7pm, 3/9/24  3pm (TBC)</a:t>
            </a:r>
            <a:endParaRPr b="0" i="0" sz="1100" u="none" cap="none" strike="noStrike">
              <a:solidFill>
                <a:schemeClr val="dk1"/>
              </a:solidFill>
              <a:latin typeface="Calibri"/>
              <a:ea typeface="Calibri"/>
              <a:cs typeface="Calibri"/>
              <a:sym typeface="Calibri"/>
            </a:endParaRPr>
          </a:p>
          <a:p>
            <a:pPr indent="0" lvl="0" marL="45720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b="1" i="0" lang="en" sz="1100" u="none" cap="none" strike="noStrike">
                <a:solidFill>
                  <a:schemeClr val="dk1"/>
                </a:solidFill>
                <a:latin typeface="Calibri"/>
                <a:ea typeface="Calibri"/>
                <a:cs typeface="Calibri"/>
                <a:sym typeface="Calibri"/>
              </a:rPr>
              <a:t>Competitions</a:t>
            </a:r>
            <a:r>
              <a:rPr b="0" i="0" lang="en" sz="1100" u="none" cap="none" strike="noStrike">
                <a:solidFill>
                  <a:schemeClr val="dk1"/>
                </a:solidFill>
                <a:latin typeface="Calibri"/>
                <a:ea typeface="Calibri"/>
                <a:cs typeface="Calibri"/>
                <a:sym typeface="Calibri"/>
              </a:rPr>
              <a:t> </a:t>
            </a:r>
            <a:endParaRPr b="0" i="0" sz="1100" u="none" cap="none" strike="noStrike">
              <a:solidFill>
                <a:schemeClr val="dk1"/>
              </a:solidFill>
              <a:latin typeface="Calibri"/>
              <a:ea typeface="Calibri"/>
              <a:cs typeface="Calibri"/>
              <a:sym typeface="Calibri"/>
            </a:endParaRPr>
          </a:p>
          <a:p>
            <a:pPr indent="-298450" lvl="0" marL="457200" marR="0" rtl="0" algn="l">
              <a:lnSpc>
                <a:spcPct val="115000"/>
              </a:lnSpc>
              <a:spcBef>
                <a:spcPts val="0"/>
              </a:spcBef>
              <a:spcAft>
                <a:spcPts val="0"/>
              </a:spcAft>
              <a:buClr>
                <a:schemeClr val="dk1"/>
              </a:buClr>
              <a:buSzPts val="1100"/>
              <a:buFont typeface="Calibri"/>
              <a:buChar char="❏"/>
            </a:pPr>
            <a:r>
              <a:rPr b="0" i="0" lang="en" sz="1100" u="none" cap="none" strike="noStrike">
                <a:solidFill>
                  <a:schemeClr val="dk1"/>
                </a:solidFill>
                <a:latin typeface="Calibri"/>
                <a:ea typeface="Calibri"/>
                <a:cs typeface="Calibri"/>
                <a:sym typeface="Calibri"/>
              </a:rPr>
              <a:t>Frosty Blades 2/2-2/4/24- Blaine, MN</a:t>
            </a:r>
            <a:endParaRPr b="0" i="0" sz="1100" u="none" cap="none" strike="noStrike">
              <a:solidFill>
                <a:schemeClr val="dk1"/>
              </a:solidFill>
              <a:latin typeface="Calibri"/>
              <a:ea typeface="Calibri"/>
              <a:cs typeface="Calibri"/>
              <a:sym typeface="Calibri"/>
            </a:endParaRPr>
          </a:p>
          <a:p>
            <a:pPr indent="-298450" lvl="0" marL="457200" marR="0" rtl="0" algn="l">
              <a:lnSpc>
                <a:spcPct val="115000"/>
              </a:lnSpc>
              <a:spcBef>
                <a:spcPts val="0"/>
              </a:spcBef>
              <a:spcAft>
                <a:spcPts val="0"/>
              </a:spcAft>
              <a:buClr>
                <a:srgbClr val="000000"/>
              </a:buClr>
              <a:buSzPts val="1100"/>
              <a:buFont typeface="Arial"/>
              <a:buChar char="❏"/>
            </a:pPr>
            <a:r>
              <a:rPr b="0" i="0" lang="en" sz="1100" u="none" cap="none" strike="noStrike">
                <a:solidFill>
                  <a:schemeClr val="dk1"/>
                </a:solidFill>
                <a:latin typeface="Calibri"/>
                <a:ea typeface="Calibri"/>
                <a:cs typeface="Calibri"/>
                <a:sym typeface="Calibri"/>
              </a:rPr>
              <a:t>ISI Winter Classic 2/14-2/19/24 </a:t>
            </a:r>
            <a:r>
              <a:rPr b="0" i="1" lang="en" sz="1100" u="none" cap="none" strike="noStrike">
                <a:solidFill>
                  <a:schemeClr val="dk1"/>
                </a:solidFill>
                <a:latin typeface="Calibri"/>
                <a:ea typeface="Calibri"/>
                <a:cs typeface="Calibri"/>
                <a:sym typeface="Calibri"/>
              </a:rPr>
              <a:t>including travel days</a:t>
            </a:r>
            <a:r>
              <a:rPr b="0" i="0" lang="en" sz="1100" u="none" cap="none" strike="noStrike">
                <a:solidFill>
                  <a:schemeClr val="dk1"/>
                </a:solidFill>
                <a:latin typeface="Calibri"/>
                <a:ea typeface="Calibri"/>
                <a:cs typeface="Calibri"/>
                <a:sym typeface="Calibri"/>
              </a:rPr>
              <a:t>- *</a:t>
            </a:r>
            <a:r>
              <a:rPr b="1" i="0" lang="en" sz="1100" u="none" cap="none" strike="noStrike">
                <a:solidFill>
                  <a:srgbClr val="741B47"/>
                </a:solidFill>
                <a:latin typeface="Calibri"/>
                <a:ea typeface="Calibri"/>
                <a:cs typeface="Calibri"/>
                <a:sym typeface="Calibri"/>
              </a:rPr>
              <a:t>Orando, FL</a:t>
            </a:r>
            <a:endParaRPr b="1" i="0" sz="1100" u="none" cap="none" strike="noStrike">
              <a:solidFill>
                <a:srgbClr val="741B47"/>
              </a:solidFill>
              <a:latin typeface="Calibri"/>
              <a:ea typeface="Calibri"/>
              <a:cs typeface="Calibri"/>
              <a:sym typeface="Calibri"/>
            </a:endParaRPr>
          </a:p>
          <a:p>
            <a:pPr indent="-298450" lvl="0" marL="457200" marR="0" rtl="0" algn="l">
              <a:lnSpc>
                <a:spcPct val="115000"/>
              </a:lnSpc>
              <a:spcBef>
                <a:spcPts val="0"/>
              </a:spcBef>
              <a:spcAft>
                <a:spcPts val="0"/>
              </a:spcAft>
              <a:buClr>
                <a:srgbClr val="000000"/>
              </a:buClr>
              <a:buSzPts val="1100"/>
              <a:buFont typeface="Arial"/>
              <a:buChar char="❏"/>
            </a:pPr>
            <a:r>
              <a:rPr b="0" i="0" lang="en" sz="1100" u="none" cap="none" strike="noStrike">
                <a:solidFill>
                  <a:schemeClr val="dk1"/>
                </a:solidFill>
                <a:latin typeface="Calibri"/>
                <a:ea typeface="Calibri"/>
                <a:cs typeface="Calibri"/>
                <a:sym typeface="Calibri"/>
              </a:rPr>
              <a:t>Bold Ice Skating Challenge- Mpls, MN 3/1-3/2, 2024</a:t>
            </a:r>
            <a:endParaRPr b="0" i="0" sz="1100" u="none" cap="none" strike="noStrike">
              <a:solidFill>
                <a:schemeClr val="dk1"/>
              </a:solidFill>
              <a:latin typeface="Calibri"/>
              <a:ea typeface="Calibri"/>
              <a:cs typeface="Calibri"/>
              <a:sym typeface="Calibri"/>
            </a:endParaRPr>
          </a:p>
          <a:p>
            <a:pPr indent="0" lvl="0" marL="45720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Calibri"/>
                <a:ea typeface="Calibri"/>
                <a:cs typeface="Calibri"/>
                <a:sym typeface="Calibri"/>
              </a:rPr>
              <a:t>Team Events</a:t>
            </a:r>
            <a:endParaRPr b="0" i="0" sz="1100" u="none" cap="none" strike="noStrike">
              <a:solidFill>
                <a:srgbClr val="000000"/>
              </a:solidFill>
              <a:latin typeface="Calibri"/>
              <a:ea typeface="Calibri"/>
              <a:cs typeface="Calibri"/>
              <a:sym typeface="Calibri"/>
            </a:endParaRPr>
          </a:p>
          <a:p>
            <a:pPr indent="-298450" lvl="0" marL="457200" marR="0" rtl="0" algn="l">
              <a:lnSpc>
                <a:spcPct val="100000"/>
              </a:lnSpc>
              <a:spcBef>
                <a:spcPts val="0"/>
              </a:spcBef>
              <a:spcAft>
                <a:spcPts val="0"/>
              </a:spcAft>
              <a:buClr>
                <a:srgbClr val="000000"/>
              </a:buClr>
              <a:buSzPts val="1100"/>
              <a:buFont typeface="Calibri"/>
              <a:buChar char="❏"/>
            </a:pPr>
            <a:r>
              <a:rPr b="0" i="0" lang="en" sz="1100" u="none" cap="none" strike="noStrike">
                <a:solidFill>
                  <a:srgbClr val="000000"/>
                </a:solidFill>
                <a:latin typeface="Calibri"/>
                <a:ea typeface="Calibri"/>
                <a:cs typeface="Calibri"/>
                <a:sym typeface="Calibri"/>
              </a:rPr>
              <a:t>Halloween Party 10/28/23 6pm-9pm</a:t>
            </a:r>
            <a:endParaRPr b="0" i="0" sz="1100" u="none" cap="none" strike="noStrike">
              <a:solidFill>
                <a:srgbClr val="000000"/>
              </a:solidFill>
              <a:latin typeface="Calibri"/>
              <a:ea typeface="Calibri"/>
              <a:cs typeface="Calibri"/>
              <a:sym typeface="Calibri"/>
            </a:endParaRPr>
          </a:p>
          <a:p>
            <a:pPr indent="-298450" lvl="0" marL="457200" marR="0" rtl="0" algn="l">
              <a:lnSpc>
                <a:spcPct val="100000"/>
              </a:lnSpc>
              <a:spcBef>
                <a:spcPts val="0"/>
              </a:spcBef>
              <a:spcAft>
                <a:spcPts val="0"/>
              </a:spcAft>
              <a:buClr>
                <a:srgbClr val="000000"/>
              </a:buClr>
              <a:buSzPts val="1100"/>
              <a:buFont typeface="Calibri"/>
              <a:buChar char="❏"/>
            </a:pPr>
            <a:r>
              <a:rPr b="0" i="0" lang="en" sz="1100" u="none" cap="none" strike="noStrike">
                <a:solidFill>
                  <a:srgbClr val="000000"/>
                </a:solidFill>
                <a:latin typeface="Calibri"/>
                <a:ea typeface="Calibri"/>
                <a:cs typeface="Calibri"/>
                <a:sym typeface="Calibri"/>
              </a:rPr>
              <a:t>Team Pictures @ 4:15pm before practice 11/14/23</a:t>
            </a:r>
            <a:endParaRPr b="0" i="0" sz="1100" u="none" cap="none" strike="noStrike">
              <a:solidFill>
                <a:srgbClr val="000000"/>
              </a:solidFill>
              <a:latin typeface="Calibri"/>
              <a:ea typeface="Calibri"/>
              <a:cs typeface="Calibri"/>
              <a:sym typeface="Calibri"/>
            </a:endParaRPr>
          </a:p>
          <a:p>
            <a:pPr indent="-298450" lvl="0" marL="457200" marR="0" rtl="0" algn="l">
              <a:lnSpc>
                <a:spcPct val="100000"/>
              </a:lnSpc>
              <a:spcBef>
                <a:spcPts val="0"/>
              </a:spcBef>
              <a:spcAft>
                <a:spcPts val="0"/>
              </a:spcAft>
              <a:buClr>
                <a:srgbClr val="000000"/>
              </a:buClr>
              <a:buSzPts val="1100"/>
              <a:buFont typeface="Calibri"/>
              <a:buChar char="❏"/>
            </a:pPr>
            <a:r>
              <a:rPr b="0" i="0" lang="en" sz="1100" u="none" cap="none" strike="noStrike">
                <a:solidFill>
                  <a:srgbClr val="000000"/>
                </a:solidFill>
                <a:latin typeface="Calibri"/>
                <a:ea typeface="Calibri"/>
                <a:cs typeface="Calibri"/>
                <a:sym typeface="Calibri"/>
              </a:rPr>
              <a:t>Vertical Raise 11/17 4:30-5:30pm</a:t>
            </a:r>
            <a:endParaRPr b="0" i="0" sz="1100" u="none" cap="none" strike="noStrike">
              <a:solidFill>
                <a:srgbClr val="000000"/>
              </a:solidFill>
              <a:latin typeface="Calibri"/>
              <a:ea typeface="Calibri"/>
              <a:cs typeface="Calibri"/>
              <a:sym typeface="Calibri"/>
            </a:endParaRPr>
          </a:p>
          <a:p>
            <a:pPr indent="-298450" lvl="0" marL="457200" marR="0" rtl="0" algn="l">
              <a:lnSpc>
                <a:spcPct val="100000"/>
              </a:lnSpc>
              <a:spcBef>
                <a:spcPts val="0"/>
              </a:spcBef>
              <a:spcAft>
                <a:spcPts val="0"/>
              </a:spcAft>
              <a:buClr>
                <a:srgbClr val="000000"/>
              </a:buClr>
              <a:buSzPts val="1100"/>
              <a:buFont typeface="Calibri"/>
              <a:buChar char="❏"/>
            </a:pPr>
            <a:r>
              <a:rPr b="0" i="0" lang="en" sz="1100" u="none" cap="none" strike="noStrike">
                <a:solidFill>
                  <a:srgbClr val="000000"/>
                </a:solidFill>
                <a:latin typeface="Calibri"/>
                <a:ea typeface="Calibri"/>
                <a:cs typeface="Calibri"/>
                <a:sym typeface="Calibri"/>
              </a:rPr>
              <a:t>Craft Sale 11/25/23 9am-4pm Rosemount Legion</a:t>
            </a:r>
            <a:endParaRPr b="0" i="0" sz="1100" u="none" cap="none" strike="noStrike">
              <a:solidFill>
                <a:srgbClr val="000000"/>
              </a:solidFill>
              <a:latin typeface="Calibri"/>
              <a:ea typeface="Calibri"/>
              <a:cs typeface="Calibri"/>
              <a:sym typeface="Calibri"/>
            </a:endParaRPr>
          </a:p>
          <a:p>
            <a:pPr indent="-298450" lvl="0" marL="457200" marR="0" rtl="0" algn="l">
              <a:lnSpc>
                <a:spcPct val="100000"/>
              </a:lnSpc>
              <a:spcBef>
                <a:spcPts val="0"/>
              </a:spcBef>
              <a:spcAft>
                <a:spcPts val="0"/>
              </a:spcAft>
              <a:buClr>
                <a:srgbClr val="000000"/>
              </a:buClr>
              <a:buSzPts val="1100"/>
              <a:buFont typeface="Calibri"/>
              <a:buChar char="❏"/>
            </a:pPr>
            <a:r>
              <a:rPr b="0" i="0" lang="en" sz="1100" u="none" cap="none" strike="noStrike">
                <a:solidFill>
                  <a:srgbClr val="000000"/>
                </a:solidFill>
                <a:latin typeface="Calibri"/>
                <a:ea typeface="Calibri"/>
                <a:cs typeface="Calibri"/>
                <a:sym typeface="Calibri"/>
              </a:rPr>
              <a:t>Camp Sacajawea 12/2/23 2pm-8pm</a:t>
            </a:r>
            <a:endParaRPr b="0" i="0" sz="1100" u="none" cap="none" strike="noStrike">
              <a:solidFill>
                <a:srgbClr val="000000"/>
              </a:solidFill>
              <a:latin typeface="Calibri"/>
              <a:ea typeface="Calibri"/>
              <a:cs typeface="Calibri"/>
              <a:sym typeface="Calibri"/>
            </a:endParaRPr>
          </a:p>
          <a:p>
            <a:pPr indent="-298450" lvl="0" marL="457200" marR="0" rtl="0" algn="l">
              <a:lnSpc>
                <a:spcPct val="100000"/>
              </a:lnSpc>
              <a:spcBef>
                <a:spcPts val="0"/>
              </a:spcBef>
              <a:spcAft>
                <a:spcPts val="0"/>
              </a:spcAft>
              <a:buClr>
                <a:srgbClr val="000000"/>
              </a:buClr>
              <a:buSzPts val="1100"/>
              <a:buFont typeface="Calibri"/>
              <a:buChar char="❏"/>
            </a:pPr>
            <a:r>
              <a:rPr b="0" i="0" lang="en" sz="1100" u="none" cap="none" strike="noStrike">
                <a:solidFill>
                  <a:srgbClr val="000000"/>
                </a:solidFill>
                <a:latin typeface="Calibri"/>
                <a:ea typeface="Calibri"/>
                <a:cs typeface="Calibri"/>
                <a:sym typeface="Calibri"/>
              </a:rPr>
              <a:t>National Wreaths across America 12/16/23 11:00am</a:t>
            </a:r>
            <a:endParaRPr b="0" i="0" sz="1100" u="none" cap="none" strike="noStrike">
              <a:solidFill>
                <a:srgbClr val="000000"/>
              </a:solidFill>
              <a:latin typeface="Calibri"/>
              <a:ea typeface="Calibri"/>
              <a:cs typeface="Calibri"/>
              <a:sym typeface="Calibri"/>
            </a:endParaRPr>
          </a:p>
          <a:p>
            <a:pPr indent="-298450" lvl="0" marL="457200" marR="0" rtl="0" algn="l">
              <a:lnSpc>
                <a:spcPct val="100000"/>
              </a:lnSpc>
              <a:spcBef>
                <a:spcPts val="0"/>
              </a:spcBef>
              <a:spcAft>
                <a:spcPts val="0"/>
              </a:spcAft>
              <a:buClr>
                <a:srgbClr val="000000"/>
              </a:buClr>
              <a:buSzPts val="1100"/>
              <a:buFont typeface="Calibri"/>
              <a:buChar char="❏"/>
            </a:pPr>
            <a:r>
              <a:rPr b="0" i="0" lang="en" sz="1100" u="none" cap="none" strike="noStrike">
                <a:solidFill>
                  <a:schemeClr val="dk1"/>
                </a:solidFill>
                <a:latin typeface="Calibri"/>
                <a:ea typeface="Calibri"/>
                <a:cs typeface="Calibri"/>
                <a:sym typeface="Calibri"/>
              </a:rPr>
              <a:t>Cub Bagging 12/17</a:t>
            </a:r>
            <a:endParaRPr b="0" i="0" sz="1100" u="none" cap="none" strike="noStrike">
              <a:solidFill>
                <a:srgbClr val="000000"/>
              </a:solidFill>
              <a:latin typeface="Calibri"/>
              <a:ea typeface="Calibri"/>
              <a:cs typeface="Calibri"/>
              <a:sym typeface="Calibri"/>
            </a:endParaRPr>
          </a:p>
          <a:p>
            <a:pPr indent="-298450" lvl="0" marL="457200" marR="0" rtl="0" algn="l">
              <a:lnSpc>
                <a:spcPct val="100000"/>
              </a:lnSpc>
              <a:spcBef>
                <a:spcPts val="0"/>
              </a:spcBef>
              <a:spcAft>
                <a:spcPts val="0"/>
              </a:spcAft>
              <a:buClr>
                <a:srgbClr val="000000"/>
              </a:buClr>
              <a:buSzPts val="1100"/>
              <a:buFont typeface="Calibri"/>
              <a:buChar char="❏"/>
            </a:pPr>
            <a:r>
              <a:rPr b="0" i="0" lang="en" sz="1100" u="none" cap="none" strike="noStrike">
                <a:solidFill>
                  <a:srgbClr val="000000"/>
                </a:solidFill>
                <a:latin typeface="Calibri"/>
                <a:ea typeface="Calibri"/>
                <a:cs typeface="Calibri"/>
                <a:sym typeface="Calibri"/>
              </a:rPr>
              <a:t>Winter Team Building TBC</a:t>
            </a:r>
            <a:endParaRPr b="0" i="0" sz="1100" u="none" cap="none" strike="noStrike">
              <a:solidFill>
                <a:srgbClr val="000000"/>
              </a:solidFill>
              <a:latin typeface="Calibri"/>
              <a:ea typeface="Calibri"/>
              <a:cs typeface="Calibri"/>
              <a:sym typeface="Calibri"/>
            </a:endParaRPr>
          </a:p>
          <a:p>
            <a:pPr indent="-298450" lvl="0" marL="457200" marR="0" rtl="0" algn="l">
              <a:lnSpc>
                <a:spcPct val="100000"/>
              </a:lnSpc>
              <a:spcBef>
                <a:spcPts val="0"/>
              </a:spcBef>
              <a:spcAft>
                <a:spcPts val="0"/>
              </a:spcAft>
              <a:buClr>
                <a:srgbClr val="000000"/>
              </a:buClr>
              <a:buSzPts val="1100"/>
              <a:buFont typeface="Calibri"/>
              <a:buChar char="❏"/>
            </a:pPr>
            <a:r>
              <a:rPr b="0" i="0" lang="en" sz="1100" u="none" cap="none" strike="noStrike">
                <a:solidFill>
                  <a:srgbClr val="000000"/>
                </a:solidFill>
                <a:latin typeface="Calibri"/>
                <a:ea typeface="Calibri"/>
                <a:cs typeface="Calibri"/>
                <a:sym typeface="Calibri"/>
              </a:rPr>
              <a:t>Team Banquet 3/17/24 5:30pm-8:30pm Royal Cliff</a:t>
            </a:r>
            <a:endParaRPr b="0" i="0" sz="1100" u="none" cap="none" strike="noStrike">
              <a:solidFill>
                <a:srgbClr val="000000"/>
              </a:solidFill>
              <a:latin typeface="Calibri"/>
              <a:ea typeface="Calibri"/>
              <a:cs typeface="Calibri"/>
              <a:sym typeface="Calibri"/>
            </a:endParaRPr>
          </a:p>
          <a:p>
            <a:pPr indent="-298450" lvl="0" marL="457200" marR="0" rtl="0" algn="l">
              <a:lnSpc>
                <a:spcPct val="100000"/>
              </a:lnSpc>
              <a:spcBef>
                <a:spcPts val="0"/>
              </a:spcBef>
              <a:spcAft>
                <a:spcPts val="0"/>
              </a:spcAft>
              <a:buClr>
                <a:srgbClr val="000000"/>
              </a:buClr>
              <a:buSzPts val="1100"/>
              <a:buFont typeface="Calibri"/>
              <a:buChar char="❏"/>
            </a:pPr>
            <a:r>
              <a:rPr b="0" i="0" lang="en" sz="1100" u="none" cap="none" strike="noStrike">
                <a:solidFill>
                  <a:srgbClr val="000000"/>
                </a:solidFill>
                <a:latin typeface="Calibri"/>
                <a:ea typeface="Calibri"/>
                <a:cs typeface="Calibri"/>
                <a:sym typeface="Calibri"/>
              </a:rPr>
              <a:t>Memory book hand out 5/3/24 4-6pm</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1" i="0" lang="en" sz="1100" u="none" cap="none" strike="noStrike">
                <a:solidFill>
                  <a:schemeClr val="dk1"/>
                </a:solidFill>
                <a:latin typeface="Calibri"/>
                <a:ea typeface="Calibri"/>
                <a:cs typeface="Calibri"/>
                <a:sym typeface="Calibri"/>
              </a:rPr>
              <a:t>Support Shifts</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Calibri"/>
                <a:ea typeface="Calibri"/>
                <a:cs typeface="Calibri"/>
                <a:sym typeface="Calibri"/>
              </a:rPr>
              <a:t>We rely on parent/guardian </a:t>
            </a:r>
            <a:r>
              <a:rPr b="1" i="0" lang="en" sz="1100" u="none" cap="none" strike="noStrike">
                <a:solidFill>
                  <a:srgbClr val="741B47"/>
                </a:solidFill>
                <a:latin typeface="Calibri"/>
                <a:ea typeface="Calibri"/>
                <a:cs typeface="Calibri"/>
                <a:sym typeface="Calibri"/>
              </a:rPr>
              <a:t>support </a:t>
            </a:r>
            <a:r>
              <a:rPr b="0" i="0" lang="en" sz="1100" u="none" cap="none" strike="noStrike">
                <a:solidFill>
                  <a:schemeClr val="dk1"/>
                </a:solidFill>
                <a:latin typeface="Calibri"/>
                <a:ea typeface="Calibri"/>
                <a:cs typeface="Calibri"/>
                <a:sym typeface="Calibri"/>
              </a:rPr>
              <a:t>to provide the best skater experience. </a:t>
            </a:r>
            <a:r>
              <a:rPr b="0" i="0" lang="en" sz="1100" u="none" cap="none" strike="noStrike">
                <a:solidFill>
                  <a:srgbClr val="741B47"/>
                </a:solidFill>
                <a:latin typeface="Calibri"/>
                <a:ea typeface="Calibri"/>
                <a:cs typeface="Calibri"/>
                <a:sym typeface="Calibri"/>
              </a:rPr>
              <a:t> </a:t>
            </a:r>
            <a:r>
              <a:rPr b="1" i="0" lang="en" sz="1100" u="sng" cap="none" strike="noStrike">
                <a:solidFill>
                  <a:srgbClr val="741B47"/>
                </a:solidFill>
                <a:latin typeface="Calibri"/>
                <a:ea typeface="Calibri"/>
                <a:cs typeface="Calibri"/>
                <a:sym typeface="Calibri"/>
              </a:rPr>
              <a:t>We need you.</a:t>
            </a:r>
            <a:endParaRPr b="1" i="0" sz="1100" u="sng" cap="none" strike="noStrike">
              <a:solidFill>
                <a:srgbClr val="741B47"/>
              </a:solidFill>
              <a:latin typeface="Calibri"/>
              <a:ea typeface="Calibri"/>
              <a:cs typeface="Calibri"/>
              <a:sym typeface="Calibri"/>
            </a:endParaRPr>
          </a:p>
          <a:p>
            <a:pPr indent="-298450" lvl="0" marL="457200" marR="0" rtl="0" algn="l">
              <a:lnSpc>
                <a:spcPct val="100000"/>
              </a:lnSpc>
              <a:spcBef>
                <a:spcPts val="0"/>
              </a:spcBef>
              <a:spcAft>
                <a:spcPts val="0"/>
              </a:spcAft>
              <a:buClr>
                <a:schemeClr val="dk1"/>
              </a:buClr>
              <a:buSzPts val="1100"/>
              <a:buFont typeface="Calibri"/>
              <a:buChar char="❏"/>
            </a:pPr>
            <a:r>
              <a:rPr b="0" i="0" lang="en" sz="1100" u="none" cap="none" strike="noStrike">
                <a:solidFill>
                  <a:schemeClr val="dk1"/>
                </a:solidFill>
                <a:latin typeface="Calibri"/>
                <a:ea typeface="Calibri"/>
                <a:cs typeface="Calibri"/>
                <a:sym typeface="Calibri"/>
              </a:rPr>
              <a:t>Parent support shifts are required- Two (2) standard shifts and two (2) ice show shifts</a:t>
            </a:r>
            <a:endParaRPr b="0" i="0" sz="1100" u="none" cap="none" strike="noStrike">
              <a:solidFill>
                <a:schemeClr val="dk1"/>
              </a:solidFill>
              <a:latin typeface="Calibri"/>
              <a:ea typeface="Calibri"/>
              <a:cs typeface="Calibri"/>
              <a:sym typeface="Calibri"/>
            </a:endParaRPr>
          </a:p>
          <a:p>
            <a:pPr indent="-298450" lvl="0" marL="457200" marR="0" rtl="0" algn="l">
              <a:lnSpc>
                <a:spcPct val="100000"/>
              </a:lnSpc>
              <a:spcBef>
                <a:spcPts val="0"/>
              </a:spcBef>
              <a:spcAft>
                <a:spcPts val="0"/>
              </a:spcAft>
              <a:buClr>
                <a:srgbClr val="000000"/>
              </a:buClr>
              <a:buSzPts val="1100"/>
              <a:buFont typeface="Calibri"/>
              <a:buChar char="❏"/>
            </a:pPr>
            <a:r>
              <a:rPr b="0" i="0" lang="en" sz="1100" u="none" cap="none" strike="noStrike">
                <a:solidFill>
                  <a:srgbClr val="000000"/>
                </a:solidFill>
                <a:latin typeface="Calibri"/>
                <a:ea typeface="Calibri"/>
                <a:cs typeface="Calibri"/>
                <a:sym typeface="Calibri"/>
              </a:rPr>
              <a:t>Shift information will be shared via email and scheduled via signup genius</a:t>
            </a:r>
            <a:endParaRPr b="0" i="0" sz="11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Calibri"/>
                <a:ea typeface="Calibri"/>
                <a:cs typeface="Calibri"/>
                <a:sym typeface="Calibri"/>
              </a:rPr>
              <a:t>Fundraising </a:t>
            </a:r>
            <a:endParaRPr b="1"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We rely on fundraising &amp; donations to help reduce costs</a:t>
            </a:r>
            <a:endParaRPr b="0" i="0" sz="1100" u="none" cap="none" strike="noStrike">
              <a:solidFill>
                <a:srgbClr val="000000"/>
              </a:solidFill>
              <a:latin typeface="Calibri"/>
              <a:ea typeface="Calibri"/>
              <a:cs typeface="Calibri"/>
              <a:sym typeface="Calibri"/>
            </a:endParaRPr>
          </a:p>
          <a:p>
            <a:pPr indent="-298450" lvl="0" marL="457200" marR="0" rtl="0" algn="l">
              <a:lnSpc>
                <a:spcPct val="100000"/>
              </a:lnSpc>
              <a:spcBef>
                <a:spcPts val="0"/>
              </a:spcBef>
              <a:spcAft>
                <a:spcPts val="0"/>
              </a:spcAft>
              <a:buClr>
                <a:srgbClr val="000000"/>
              </a:buClr>
              <a:buSzPts val="1100"/>
              <a:buFont typeface="Calibri"/>
              <a:buChar char="❏"/>
            </a:pPr>
            <a:r>
              <a:rPr b="0" i="0" lang="en" sz="1100" u="none" cap="none" strike="noStrike">
                <a:solidFill>
                  <a:srgbClr val="000000"/>
                </a:solidFill>
                <a:latin typeface="Calibri"/>
                <a:ea typeface="Calibri"/>
                <a:cs typeface="Calibri"/>
                <a:sym typeface="Calibri"/>
              </a:rPr>
              <a:t>Each skater is required to complete three (3) active fundraising credits (ex. Papa Murphy’s, Vertical Raise, Cub Bagging)</a:t>
            </a:r>
            <a:endParaRPr b="0" i="0" sz="1100" u="none" cap="none" strike="noStrike">
              <a:solidFill>
                <a:srgbClr val="000000"/>
              </a:solidFill>
              <a:latin typeface="Calibri"/>
              <a:ea typeface="Calibri"/>
              <a:cs typeface="Calibri"/>
              <a:sym typeface="Calibri"/>
            </a:endParaRPr>
          </a:p>
          <a:p>
            <a:pPr indent="-298450" lvl="0" marL="457200" marR="0" rtl="0" algn="l">
              <a:lnSpc>
                <a:spcPct val="100000"/>
              </a:lnSpc>
              <a:spcBef>
                <a:spcPts val="0"/>
              </a:spcBef>
              <a:spcAft>
                <a:spcPts val="0"/>
              </a:spcAft>
              <a:buClr>
                <a:srgbClr val="000000"/>
              </a:buClr>
              <a:buSzPts val="1100"/>
              <a:buFont typeface="Calibri"/>
              <a:buChar char="❏"/>
            </a:pPr>
            <a:r>
              <a:rPr b="0" i="0" lang="en" sz="1100" u="none" cap="none" strike="noStrike">
                <a:solidFill>
                  <a:srgbClr val="000000"/>
                </a:solidFill>
                <a:latin typeface="Calibri"/>
                <a:ea typeface="Calibri"/>
                <a:cs typeface="Calibri"/>
                <a:sym typeface="Calibri"/>
              </a:rPr>
              <a:t>Passive fundraisers are also available (RaiseRight)</a:t>
            </a:r>
            <a:endParaRPr b="0" i="0" sz="1100" u="none" cap="none" strike="noStrike">
              <a:solidFill>
                <a:srgbClr val="000000"/>
              </a:solidFill>
              <a:latin typeface="Calibri"/>
              <a:ea typeface="Calibri"/>
              <a:cs typeface="Calibri"/>
              <a:sym typeface="Calibri"/>
            </a:endParaRPr>
          </a:p>
          <a:p>
            <a:pPr indent="-298450" lvl="0" marL="457200" marR="0" rtl="0" algn="l">
              <a:lnSpc>
                <a:spcPct val="100000"/>
              </a:lnSpc>
              <a:spcBef>
                <a:spcPts val="0"/>
              </a:spcBef>
              <a:spcAft>
                <a:spcPts val="0"/>
              </a:spcAft>
              <a:buClr>
                <a:srgbClr val="000000"/>
              </a:buClr>
              <a:buSzPts val="1100"/>
              <a:buFont typeface="Calibri"/>
              <a:buChar char="❏"/>
            </a:pPr>
            <a:r>
              <a:rPr b="0" i="0" lang="en" sz="1100" u="none" cap="none" strike="noStrike">
                <a:solidFill>
                  <a:srgbClr val="000000"/>
                </a:solidFill>
                <a:latin typeface="Calibri"/>
                <a:ea typeface="Calibri"/>
                <a:cs typeface="Calibri"/>
                <a:sym typeface="Calibri"/>
              </a:rPr>
              <a:t>Please consider and share the need for donations &amp; share potential sponsors to a board member</a:t>
            </a:r>
            <a:endParaRPr b="0" i="0" sz="1100" u="none" cap="none" strike="noStrike">
              <a:solidFill>
                <a:schemeClr val="dk1"/>
              </a:solidFill>
              <a:latin typeface="Arial"/>
              <a:ea typeface="Arial"/>
              <a:cs typeface="Arial"/>
              <a:sym typeface="Arial"/>
            </a:endParaRPr>
          </a:p>
        </p:txBody>
      </p:sp>
      <p:sp>
        <p:nvSpPr>
          <p:cNvPr id="55" name="Google Shape;55;p1"/>
          <p:cNvSpPr/>
          <p:nvPr/>
        </p:nvSpPr>
        <p:spPr>
          <a:xfrm>
            <a:off x="219350" y="69425"/>
            <a:ext cx="7269900" cy="1677000"/>
          </a:xfrm>
          <a:prstGeom prst="horizontalScroll">
            <a:avLst>
              <a:gd fmla="val 12500" name="adj"/>
            </a:avLst>
          </a:prstGeom>
          <a:solidFill>
            <a:schemeClr val="lt1"/>
          </a:solidFill>
          <a:ln cap="flat" cmpd="sng" w="28575">
            <a:solidFill>
              <a:srgbClr val="6215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6" name="Google Shape;56;p1"/>
          <p:cNvPicPr preferRelativeResize="0"/>
          <p:nvPr/>
        </p:nvPicPr>
        <p:blipFill rotWithShape="1">
          <a:blip r:embed="rId3">
            <a:alphaModFix/>
          </a:blip>
          <a:srcRect b="0" l="0" r="0" t="0"/>
          <a:stretch/>
        </p:blipFill>
        <p:spPr>
          <a:xfrm>
            <a:off x="2637125" y="357100"/>
            <a:ext cx="2167550" cy="1150650"/>
          </a:xfrm>
          <a:prstGeom prst="rect">
            <a:avLst/>
          </a:prstGeom>
          <a:noFill/>
          <a:ln>
            <a:noFill/>
          </a:ln>
        </p:spPr>
      </p:pic>
      <p:sp>
        <p:nvSpPr>
          <p:cNvPr id="57" name="Google Shape;57;p1"/>
          <p:cNvSpPr txBox="1"/>
          <p:nvPr/>
        </p:nvSpPr>
        <p:spPr>
          <a:xfrm>
            <a:off x="2620100" y="1637950"/>
            <a:ext cx="24684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en" sz="1900" u="none" cap="none" strike="noStrike">
                <a:solidFill>
                  <a:schemeClr val="dk1"/>
                </a:solidFill>
                <a:latin typeface="Roboto"/>
                <a:ea typeface="Roboto"/>
                <a:cs typeface="Roboto"/>
                <a:sym typeface="Roboto"/>
              </a:rPr>
              <a:t>2023-2024 SEASON</a:t>
            </a:r>
            <a:endParaRPr b="1" i="0" sz="2200" u="none" cap="none" strike="noStrike">
              <a:solidFill>
                <a:srgbClr val="000000"/>
              </a:solidFill>
              <a:latin typeface="Roboto"/>
              <a:ea typeface="Roboto"/>
              <a:cs typeface="Roboto"/>
              <a:sym typeface="Roboto"/>
            </a:endParaRPr>
          </a:p>
        </p:txBody>
      </p:sp>
      <p:pic>
        <p:nvPicPr>
          <p:cNvPr id="58" name="Google Shape;58;p1"/>
          <p:cNvPicPr preferRelativeResize="0"/>
          <p:nvPr/>
        </p:nvPicPr>
        <p:blipFill rotWithShape="1">
          <a:blip r:embed="rId4">
            <a:alphaModFix/>
          </a:blip>
          <a:srcRect b="9733" l="0" r="3119" t="22615"/>
          <a:stretch/>
        </p:blipFill>
        <p:spPr>
          <a:xfrm>
            <a:off x="3886200" y="6258215"/>
            <a:ext cx="3603077" cy="1677022"/>
          </a:xfrm>
          <a:prstGeom prst="rect">
            <a:avLst/>
          </a:prstGeom>
          <a:noFill/>
          <a:ln>
            <a:noFill/>
          </a:ln>
        </p:spPr>
      </p:pic>
      <p:sp>
        <p:nvSpPr>
          <p:cNvPr id="59" name="Google Shape;59;p1"/>
          <p:cNvSpPr txBox="1"/>
          <p:nvPr/>
        </p:nvSpPr>
        <p:spPr>
          <a:xfrm>
            <a:off x="63450" y="5724950"/>
            <a:ext cx="5058900" cy="308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804"/>
              <a:buFont typeface="Arial"/>
              <a:buNone/>
            </a:pPr>
            <a:r>
              <a:rPr b="1" i="0" lang="en" sz="804" u="none" cap="none" strike="noStrike">
                <a:solidFill>
                  <a:srgbClr val="741B47"/>
                </a:solidFill>
                <a:latin typeface="Arial"/>
                <a:ea typeface="Arial"/>
                <a:cs typeface="Arial"/>
                <a:sym typeface="Arial"/>
              </a:rPr>
              <a:t>*Supporters are welcome but responsible for travel arrangements</a:t>
            </a:r>
            <a:endParaRPr b="1" i="0" sz="1400" u="none" cap="none" strike="noStrike">
              <a:solidFill>
                <a:srgbClr val="741B47"/>
              </a:solidFill>
              <a:latin typeface="Arial"/>
              <a:ea typeface="Arial"/>
              <a:cs typeface="Arial"/>
              <a:sym typeface="Arial"/>
            </a:endParaRPr>
          </a:p>
        </p:txBody>
      </p:sp>
      <p:pic>
        <p:nvPicPr>
          <p:cNvPr id="60" name="Google Shape;60;p1"/>
          <p:cNvPicPr preferRelativeResize="0"/>
          <p:nvPr/>
        </p:nvPicPr>
        <p:blipFill rotWithShape="1">
          <a:blip r:embed="rId5">
            <a:alphaModFix/>
          </a:blip>
          <a:srcRect b="0" l="0" r="0" t="0"/>
          <a:stretch/>
        </p:blipFill>
        <p:spPr>
          <a:xfrm>
            <a:off x="5078176" y="4834933"/>
            <a:ext cx="1219125" cy="114293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id="65" name="Google Shape;65;p2"/>
          <p:cNvPicPr preferRelativeResize="0"/>
          <p:nvPr/>
        </p:nvPicPr>
        <p:blipFill rotWithShape="1">
          <a:blip r:embed="rId3">
            <a:alphaModFix/>
          </a:blip>
          <a:srcRect b="18999" l="7794" r="813" t="34963"/>
          <a:stretch/>
        </p:blipFill>
        <p:spPr>
          <a:xfrm>
            <a:off x="250638" y="8214728"/>
            <a:ext cx="5170775" cy="1736099"/>
          </a:xfrm>
          <a:prstGeom prst="rect">
            <a:avLst/>
          </a:prstGeom>
          <a:noFill/>
          <a:ln>
            <a:noFill/>
          </a:ln>
        </p:spPr>
      </p:pic>
      <p:sp>
        <p:nvSpPr>
          <p:cNvPr id="66" name="Google Shape;66;p2"/>
          <p:cNvSpPr txBox="1"/>
          <p:nvPr/>
        </p:nvSpPr>
        <p:spPr>
          <a:xfrm>
            <a:off x="250650" y="188450"/>
            <a:ext cx="4373400" cy="7184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814"/>
              </a:spcBef>
              <a:spcAft>
                <a:spcPts val="0"/>
              </a:spcAft>
              <a:buClr>
                <a:srgbClr val="000000"/>
              </a:buClr>
              <a:buSzPts val="1100"/>
              <a:buFont typeface="Arial"/>
              <a:buNone/>
            </a:pPr>
            <a:r>
              <a:rPr b="1" i="0" lang="en" sz="1100" u="none" cap="none" strike="noStrike">
                <a:solidFill>
                  <a:srgbClr val="000000"/>
                </a:solidFill>
                <a:latin typeface="Calibri"/>
                <a:ea typeface="Calibri"/>
                <a:cs typeface="Calibri"/>
                <a:sym typeface="Calibri"/>
              </a:rPr>
              <a:t>Costs</a:t>
            </a:r>
            <a:endParaRPr b="1" i="0" sz="1100" u="none" cap="none" strike="noStrike">
              <a:solidFill>
                <a:srgbClr val="000000"/>
              </a:solidFill>
              <a:latin typeface="Calibri"/>
              <a:ea typeface="Calibri"/>
              <a:cs typeface="Calibri"/>
              <a:sym typeface="Calibri"/>
            </a:endParaRPr>
          </a:p>
          <a:p>
            <a:pPr indent="0" lvl="0" marL="0" marR="0" rtl="0" algn="l">
              <a:lnSpc>
                <a:spcPct val="100000"/>
              </a:lnSpc>
              <a:spcBef>
                <a:spcPts val="814"/>
              </a:spcBef>
              <a:spcAft>
                <a:spcPts val="0"/>
              </a:spcAft>
              <a:buClr>
                <a:srgbClr val="000000"/>
              </a:buClr>
              <a:buSzPts val="1100"/>
              <a:buFont typeface="Arial"/>
              <a:buNone/>
            </a:pPr>
            <a:r>
              <a:rPr b="1" i="0" lang="en" sz="1100" u="none" cap="none" strike="noStrike">
                <a:solidFill>
                  <a:srgbClr val="000000"/>
                </a:solidFill>
                <a:latin typeface="Calibri"/>
                <a:ea typeface="Calibri"/>
                <a:cs typeface="Calibri"/>
                <a:sym typeface="Calibri"/>
              </a:rPr>
              <a:t>Sports Registration</a:t>
            </a:r>
            <a:r>
              <a:rPr b="0" i="0" lang="en" sz="1100" u="none" cap="none" strike="noStrike">
                <a:solidFill>
                  <a:srgbClr val="000000"/>
                </a:solidFill>
                <a:latin typeface="Calibri"/>
                <a:ea typeface="Calibri"/>
                <a:cs typeface="Calibri"/>
                <a:sym typeface="Calibri"/>
              </a:rPr>
              <a:t> - due 11/6/23</a:t>
            </a:r>
            <a:endParaRPr b="0" i="0" sz="1100" u="none" cap="none" strike="noStrike">
              <a:solidFill>
                <a:srgbClr val="000000"/>
              </a:solidFill>
              <a:latin typeface="Calibri"/>
              <a:ea typeface="Calibri"/>
              <a:cs typeface="Calibri"/>
              <a:sym typeface="Calibri"/>
            </a:endParaRPr>
          </a:p>
          <a:p>
            <a:pPr indent="-298450" lvl="0" marL="914400" marR="0" rtl="0" algn="l">
              <a:lnSpc>
                <a:spcPct val="100000"/>
              </a:lnSpc>
              <a:spcBef>
                <a:spcPts val="814"/>
              </a:spcBef>
              <a:spcAft>
                <a:spcPts val="0"/>
              </a:spcAft>
              <a:buClr>
                <a:srgbClr val="000000"/>
              </a:buClr>
              <a:buSzPts val="1100"/>
              <a:buFont typeface="Calibri"/>
              <a:buChar char="❏"/>
            </a:pPr>
            <a:r>
              <a:rPr b="0" i="0" lang="en" sz="1100" u="none" cap="none" strike="noStrike">
                <a:solidFill>
                  <a:srgbClr val="000000"/>
                </a:solidFill>
                <a:latin typeface="Calibri"/>
                <a:ea typeface="Calibri"/>
                <a:cs typeface="Calibri"/>
                <a:sym typeface="Calibri"/>
              </a:rPr>
              <a:t>MyPaymentsPlus </a:t>
            </a:r>
            <a:r>
              <a:rPr b="0" i="0" lang="en" sz="1100" u="none" cap="none" strike="noStrike">
                <a:solidFill>
                  <a:schemeClr val="dk1"/>
                </a:solidFill>
                <a:latin typeface="Calibri"/>
                <a:ea typeface="Calibri"/>
                <a:cs typeface="Calibri"/>
                <a:sym typeface="Calibri"/>
              </a:rPr>
              <a:t>$149-$176</a:t>
            </a:r>
            <a:endParaRPr b="0" i="0" sz="1100" u="none" cap="none" strike="noStrike">
              <a:solidFill>
                <a:srgbClr val="000000"/>
              </a:solidFill>
              <a:latin typeface="Calibri"/>
              <a:ea typeface="Calibri"/>
              <a:cs typeface="Calibri"/>
              <a:sym typeface="Calibri"/>
            </a:endParaRPr>
          </a:p>
          <a:p>
            <a:pPr indent="-298450" lvl="0" marL="914400" marR="0" rtl="0" algn="l">
              <a:lnSpc>
                <a:spcPct val="100000"/>
              </a:lnSpc>
              <a:spcBef>
                <a:spcPts val="0"/>
              </a:spcBef>
              <a:spcAft>
                <a:spcPts val="0"/>
              </a:spcAft>
              <a:buClr>
                <a:srgbClr val="000000"/>
              </a:buClr>
              <a:buSzPts val="1100"/>
              <a:buFont typeface="Calibri"/>
              <a:buChar char="❏"/>
            </a:pPr>
            <a:r>
              <a:rPr b="0" i="0" lang="en" sz="1100" u="none" cap="none" strike="noStrike">
                <a:solidFill>
                  <a:srgbClr val="000000"/>
                </a:solidFill>
                <a:latin typeface="Calibri"/>
                <a:ea typeface="Calibri"/>
                <a:cs typeface="Calibri"/>
                <a:sym typeface="Calibri"/>
              </a:rPr>
              <a:t>Sports physical complete</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814"/>
              </a:spcBef>
              <a:spcAft>
                <a:spcPts val="0"/>
              </a:spcAft>
              <a:buClr>
                <a:srgbClr val="000000"/>
              </a:buClr>
              <a:buSzPts val="1100"/>
              <a:buFont typeface="Arial"/>
              <a:buNone/>
            </a:pPr>
            <a:r>
              <a:rPr b="1" i="0" lang="en" sz="1100" u="none" cap="none" strike="noStrike">
                <a:solidFill>
                  <a:srgbClr val="000000"/>
                </a:solidFill>
                <a:latin typeface="Calibri"/>
                <a:ea typeface="Calibri"/>
                <a:cs typeface="Calibri"/>
                <a:sym typeface="Calibri"/>
              </a:rPr>
              <a:t>ISI Membership- </a:t>
            </a:r>
            <a:r>
              <a:rPr b="0" i="0" lang="en" sz="1100" u="none" cap="none" strike="noStrike">
                <a:solidFill>
                  <a:srgbClr val="000000"/>
                </a:solidFill>
                <a:latin typeface="Calibri"/>
                <a:ea typeface="Calibri"/>
                <a:cs typeface="Calibri"/>
                <a:sym typeface="Calibri"/>
              </a:rPr>
              <a:t>due 11/6/23</a:t>
            </a:r>
            <a:endParaRPr b="0" i="0" sz="1100" u="none" cap="none" strike="noStrike">
              <a:solidFill>
                <a:srgbClr val="000000"/>
              </a:solidFill>
              <a:latin typeface="Calibri"/>
              <a:ea typeface="Calibri"/>
              <a:cs typeface="Calibri"/>
              <a:sym typeface="Calibri"/>
            </a:endParaRPr>
          </a:p>
          <a:p>
            <a:pPr indent="-298450" lvl="0" marL="914400" marR="0" rtl="0" algn="l">
              <a:lnSpc>
                <a:spcPct val="100000"/>
              </a:lnSpc>
              <a:spcBef>
                <a:spcPts val="814"/>
              </a:spcBef>
              <a:spcAft>
                <a:spcPts val="0"/>
              </a:spcAft>
              <a:buClr>
                <a:srgbClr val="000000"/>
              </a:buClr>
              <a:buSzPts val="1100"/>
              <a:buFont typeface="Calibri"/>
              <a:buChar char="❏"/>
            </a:pPr>
            <a:r>
              <a:rPr b="0" i="0" lang="en" sz="1100" u="sng" cap="none" strike="noStrike">
                <a:solidFill>
                  <a:srgbClr val="1155CC"/>
                </a:solidFill>
                <a:latin typeface="Calibri"/>
                <a:ea typeface="Calibri"/>
                <a:cs typeface="Calibri"/>
                <a:sym typeface="Calibri"/>
                <a:hlinkClick r:id="rId4">
                  <a:extLst>
                    <a:ext uri="{A12FA001-AC4F-418D-AE19-62706E023703}">
                      <ahyp:hlinkClr val="tx"/>
                    </a:ext>
                  </a:extLst>
                </a:hlinkClick>
              </a:rPr>
              <a:t>https://www.skateisi.org/membership/skaters/</a:t>
            </a:r>
            <a:endParaRPr b="0" i="0" sz="1100" u="none" cap="none" strike="noStrike">
              <a:solidFill>
                <a:srgbClr val="000000"/>
              </a:solidFill>
              <a:latin typeface="Calibri"/>
              <a:ea typeface="Calibri"/>
              <a:cs typeface="Calibri"/>
              <a:sym typeface="Calibri"/>
            </a:endParaRPr>
          </a:p>
          <a:p>
            <a:pPr indent="-298450" lvl="0" marL="914400" marR="0" rtl="0" algn="l">
              <a:lnSpc>
                <a:spcPct val="100000"/>
              </a:lnSpc>
              <a:spcBef>
                <a:spcPts val="0"/>
              </a:spcBef>
              <a:spcAft>
                <a:spcPts val="0"/>
              </a:spcAft>
              <a:buClr>
                <a:srgbClr val="000000"/>
              </a:buClr>
              <a:buSzPts val="1100"/>
              <a:buFont typeface="Calibri"/>
              <a:buChar char="❏"/>
            </a:pPr>
            <a:r>
              <a:rPr b="0" i="0" lang="en" sz="1100" u="none" cap="none" strike="noStrike">
                <a:solidFill>
                  <a:srgbClr val="000000"/>
                </a:solidFill>
                <a:latin typeface="Calibri"/>
                <a:ea typeface="Calibri"/>
                <a:cs typeface="Calibri"/>
                <a:sym typeface="Calibri"/>
              </a:rPr>
              <a:t>$15 or $25 depending on term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814"/>
              </a:spcBef>
              <a:spcAft>
                <a:spcPts val="0"/>
              </a:spcAft>
              <a:buClr>
                <a:srgbClr val="000000"/>
              </a:buClr>
              <a:buSzPts val="1100"/>
              <a:buFont typeface="Arial"/>
              <a:buNone/>
            </a:pPr>
            <a:r>
              <a:rPr b="1" i="0" lang="en" sz="1100" u="none" cap="none" strike="noStrike">
                <a:solidFill>
                  <a:srgbClr val="000000"/>
                </a:solidFill>
                <a:latin typeface="Calibri"/>
                <a:ea typeface="Calibri"/>
                <a:cs typeface="Calibri"/>
                <a:sym typeface="Calibri"/>
              </a:rPr>
              <a:t>Booster Club Fee</a:t>
            </a:r>
            <a:r>
              <a:rPr b="0" i="0" lang="en" sz="1100" u="none" cap="none" strike="noStrike">
                <a:solidFill>
                  <a:srgbClr val="000000"/>
                </a:solidFill>
                <a:latin typeface="Calibri"/>
                <a:ea typeface="Calibri"/>
                <a:cs typeface="Calibri"/>
                <a:sym typeface="Calibri"/>
              </a:rPr>
              <a:t>- due 11/6/23</a:t>
            </a:r>
            <a:endParaRPr b="0" i="0" sz="1100" u="none" cap="none" strike="noStrike">
              <a:solidFill>
                <a:srgbClr val="000000"/>
              </a:solidFill>
              <a:latin typeface="Calibri"/>
              <a:ea typeface="Calibri"/>
              <a:cs typeface="Calibri"/>
              <a:sym typeface="Calibri"/>
            </a:endParaRPr>
          </a:p>
          <a:p>
            <a:pPr indent="-298450" lvl="0" marL="914400" marR="0" rtl="0" algn="l">
              <a:lnSpc>
                <a:spcPct val="100000"/>
              </a:lnSpc>
              <a:spcBef>
                <a:spcPts val="814"/>
              </a:spcBef>
              <a:spcAft>
                <a:spcPts val="0"/>
              </a:spcAft>
              <a:buClr>
                <a:srgbClr val="000000"/>
              </a:buClr>
              <a:buSzPts val="1100"/>
              <a:buFont typeface="Calibri"/>
              <a:buChar char="❏"/>
            </a:pPr>
            <a:r>
              <a:rPr b="0" i="0" lang="en" sz="1100" u="none" cap="none" strike="noStrike">
                <a:solidFill>
                  <a:srgbClr val="000000"/>
                </a:solidFill>
                <a:latin typeface="Calibri"/>
                <a:ea typeface="Calibri"/>
                <a:cs typeface="Calibri"/>
                <a:sym typeface="Calibri"/>
              </a:rPr>
              <a:t>Payable via check , Zelle or credit card (3% processing fee)</a:t>
            </a:r>
            <a:endParaRPr b="0" i="0" sz="1100" u="none" cap="none" strike="noStrike">
              <a:solidFill>
                <a:srgbClr val="000000"/>
              </a:solidFill>
              <a:latin typeface="Calibri"/>
              <a:ea typeface="Calibri"/>
              <a:cs typeface="Calibri"/>
              <a:sym typeface="Calibri"/>
            </a:endParaRPr>
          </a:p>
          <a:p>
            <a:pPr indent="-298450" lvl="0" marL="914400" marR="0" rtl="0" algn="l">
              <a:lnSpc>
                <a:spcPct val="100000"/>
              </a:lnSpc>
              <a:spcBef>
                <a:spcPts val="0"/>
              </a:spcBef>
              <a:spcAft>
                <a:spcPts val="0"/>
              </a:spcAft>
              <a:buClr>
                <a:srgbClr val="000000"/>
              </a:buClr>
              <a:buSzPts val="1100"/>
              <a:buFont typeface="Calibri"/>
              <a:buChar char="❏"/>
            </a:pPr>
            <a:r>
              <a:rPr b="0" i="0" lang="en" sz="1100" u="none" cap="none" strike="noStrike">
                <a:solidFill>
                  <a:srgbClr val="000000"/>
                </a:solidFill>
                <a:latin typeface="Calibri"/>
                <a:ea typeface="Calibri"/>
                <a:cs typeface="Calibri"/>
                <a:sym typeface="Calibri"/>
              </a:rPr>
              <a:t>$300 (includes competitions costs for synchro, team compulsory &amp; production)</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814"/>
              </a:spcBef>
              <a:spcAft>
                <a:spcPts val="0"/>
              </a:spcAft>
              <a:buClr>
                <a:srgbClr val="000000"/>
              </a:buClr>
              <a:buSzPts val="1100"/>
              <a:buFont typeface="Arial"/>
              <a:buNone/>
            </a:pPr>
            <a:r>
              <a:rPr b="1" i="0" lang="en" sz="1100" u="none" cap="none" strike="noStrike">
                <a:solidFill>
                  <a:srgbClr val="000000"/>
                </a:solidFill>
                <a:latin typeface="Calibri"/>
                <a:ea typeface="Calibri"/>
                <a:cs typeface="Calibri"/>
                <a:sym typeface="Calibri"/>
              </a:rPr>
              <a:t>Required Uniform</a:t>
            </a:r>
            <a:r>
              <a:rPr b="0" i="0" lang="en" sz="1100" u="none" cap="none" strike="noStrike">
                <a:solidFill>
                  <a:srgbClr val="000000"/>
                </a:solidFill>
                <a:latin typeface="Calibri"/>
                <a:ea typeface="Calibri"/>
                <a:cs typeface="Calibri"/>
                <a:sym typeface="Calibri"/>
              </a:rPr>
              <a:t>- due 11/6/23</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814"/>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Fabletics leggings, team backpack, ¼ zip pull over and t-shirt</a:t>
            </a:r>
            <a:endParaRPr b="0" i="0" sz="1100" u="none" cap="none" strike="noStrike">
              <a:solidFill>
                <a:srgbClr val="000000"/>
              </a:solidFill>
              <a:latin typeface="Calibri"/>
              <a:ea typeface="Calibri"/>
              <a:cs typeface="Calibri"/>
              <a:sym typeface="Calibri"/>
            </a:endParaRPr>
          </a:p>
          <a:p>
            <a:pPr indent="-298450" lvl="0" marL="914400" marR="0" rtl="0" algn="l">
              <a:lnSpc>
                <a:spcPct val="100000"/>
              </a:lnSpc>
              <a:spcBef>
                <a:spcPts val="814"/>
              </a:spcBef>
              <a:spcAft>
                <a:spcPts val="0"/>
              </a:spcAft>
              <a:buClr>
                <a:schemeClr val="dk1"/>
              </a:buClr>
              <a:buSzPts val="1100"/>
              <a:buFont typeface="Calibri"/>
              <a:buChar char="❏"/>
            </a:pPr>
            <a:r>
              <a:rPr b="0" i="0" lang="en" sz="1100" u="none" cap="none" strike="noStrike">
                <a:solidFill>
                  <a:schemeClr val="dk1"/>
                </a:solidFill>
                <a:latin typeface="Calibri"/>
                <a:ea typeface="Calibri"/>
                <a:cs typeface="Calibri"/>
                <a:sym typeface="Calibri"/>
              </a:rPr>
              <a:t>Estimated cost $150</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814"/>
              </a:spcBef>
              <a:spcAft>
                <a:spcPts val="0"/>
              </a:spcAft>
              <a:buClr>
                <a:srgbClr val="000000"/>
              </a:buClr>
              <a:buSzPts val="1100"/>
              <a:buFont typeface="Arial"/>
              <a:buNone/>
            </a:pPr>
            <a:r>
              <a:rPr b="1" i="0" lang="en" sz="1100" u="none" cap="none" strike="noStrike">
                <a:solidFill>
                  <a:srgbClr val="000000"/>
                </a:solidFill>
                <a:latin typeface="Calibri"/>
                <a:ea typeface="Calibri"/>
                <a:cs typeface="Calibri"/>
                <a:sym typeface="Calibri"/>
              </a:rPr>
              <a:t>Winter Classic Trip Deposit due </a:t>
            </a:r>
            <a:r>
              <a:rPr b="0" i="0" lang="en" sz="1100" u="none" cap="none" strike="noStrike">
                <a:solidFill>
                  <a:srgbClr val="000000"/>
                </a:solidFill>
                <a:latin typeface="Calibri"/>
                <a:ea typeface="Calibri"/>
                <a:cs typeface="Calibri"/>
                <a:sym typeface="Calibri"/>
              </a:rPr>
              <a:t>11/6/23</a:t>
            </a:r>
            <a:endParaRPr b="0" i="0" sz="1100" u="none" cap="none" strike="noStrike">
              <a:solidFill>
                <a:srgbClr val="000000"/>
              </a:solidFill>
              <a:latin typeface="Calibri"/>
              <a:ea typeface="Calibri"/>
              <a:cs typeface="Calibri"/>
              <a:sym typeface="Calibri"/>
            </a:endParaRPr>
          </a:p>
          <a:p>
            <a:pPr indent="-298450" lvl="0" marL="914400" marR="0" rtl="0" algn="l">
              <a:lnSpc>
                <a:spcPct val="100000"/>
              </a:lnSpc>
              <a:spcBef>
                <a:spcPts val="814"/>
              </a:spcBef>
              <a:spcAft>
                <a:spcPts val="0"/>
              </a:spcAft>
              <a:buClr>
                <a:srgbClr val="000000"/>
              </a:buClr>
              <a:buSzPts val="1100"/>
              <a:buFont typeface="Calibri"/>
              <a:buChar char="❏"/>
            </a:pPr>
            <a:r>
              <a:rPr b="0" i="0" lang="en" sz="1100" u="none" cap="none" strike="noStrike">
                <a:solidFill>
                  <a:srgbClr val="000000"/>
                </a:solidFill>
                <a:latin typeface="Calibri"/>
                <a:ea typeface="Calibri"/>
                <a:cs typeface="Calibri"/>
                <a:sym typeface="Calibri"/>
              </a:rPr>
              <a:t>$500</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814"/>
              </a:spcBef>
              <a:spcAft>
                <a:spcPts val="0"/>
              </a:spcAft>
              <a:buClr>
                <a:srgbClr val="000000"/>
              </a:buClr>
              <a:buSzPts val="1100"/>
              <a:buFont typeface="Arial"/>
              <a:buNone/>
            </a:pPr>
            <a:r>
              <a:rPr b="1" i="0" lang="en" sz="1100" u="none" cap="none" strike="noStrike">
                <a:solidFill>
                  <a:srgbClr val="000000"/>
                </a:solidFill>
                <a:latin typeface="Calibri"/>
                <a:ea typeface="Calibri"/>
                <a:cs typeface="Calibri"/>
                <a:sym typeface="Calibri"/>
              </a:rPr>
              <a:t>Winter Classic Trip Balance Due </a:t>
            </a:r>
            <a:r>
              <a:rPr b="0" i="0" lang="en" sz="1100" u="none" cap="none" strike="noStrike">
                <a:solidFill>
                  <a:srgbClr val="000000"/>
                </a:solidFill>
                <a:latin typeface="Calibri"/>
                <a:ea typeface="Calibri"/>
                <a:cs typeface="Calibri"/>
                <a:sym typeface="Calibri"/>
              </a:rPr>
              <a:t>12/6/23</a:t>
            </a:r>
            <a:endParaRPr b="0" i="0" sz="1100" u="none" cap="none" strike="noStrike">
              <a:solidFill>
                <a:srgbClr val="000000"/>
              </a:solidFill>
              <a:latin typeface="Calibri"/>
              <a:ea typeface="Calibri"/>
              <a:cs typeface="Calibri"/>
              <a:sym typeface="Calibri"/>
            </a:endParaRPr>
          </a:p>
          <a:p>
            <a:pPr indent="-298450" lvl="1" marL="914400" marR="0" rtl="0" algn="l">
              <a:lnSpc>
                <a:spcPct val="100000"/>
              </a:lnSpc>
              <a:spcBef>
                <a:spcPts val="814"/>
              </a:spcBef>
              <a:spcAft>
                <a:spcPts val="0"/>
              </a:spcAft>
              <a:buClr>
                <a:srgbClr val="000000"/>
              </a:buClr>
              <a:buSzPts val="1100"/>
              <a:buFont typeface="Calibri"/>
              <a:buChar char="❏"/>
            </a:pPr>
            <a:r>
              <a:rPr b="0" i="0" lang="en" sz="1100" u="none" cap="none" strike="noStrike">
                <a:solidFill>
                  <a:srgbClr val="000000"/>
                </a:solidFill>
                <a:latin typeface="Calibri"/>
                <a:ea typeface="Calibri"/>
                <a:cs typeface="Calibri"/>
                <a:sym typeface="Calibri"/>
              </a:rPr>
              <a:t>To be confirmed. Estimated $1000</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814"/>
              </a:spcBef>
              <a:spcAft>
                <a:spcPts val="0"/>
              </a:spcAft>
              <a:buClr>
                <a:srgbClr val="000000"/>
              </a:buClr>
              <a:buSzPts val="1100"/>
              <a:buFont typeface="Arial"/>
              <a:buNone/>
            </a:pPr>
            <a:r>
              <a:rPr b="1" i="0" lang="en" sz="1100" u="none" cap="none" strike="noStrike">
                <a:solidFill>
                  <a:srgbClr val="000000"/>
                </a:solidFill>
                <a:latin typeface="Calibri"/>
                <a:ea typeface="Calibri"/>
                <a:cs typeface="Calibri"/>
                <a:sym typeface="Calibri"/>
              </a:rPr>
              <a:t>Optional Costs</a:t>
            </a:r>
            <a:endParaRPr b="0" i="0" sz="1100" u="none" cap="none" strike="noStrike">
              <a:solidFill>
                <a:srgbClr val="000000"/>
              </a:solidFill>
              <a:latin typeface="Calibri"/>
              <a:ea typeface="Calibri"/>
              <a:cs typeface="Calibri"/>
              <a:sym typeface="Calibri"/>
            </a:endParaRPr>
          </a:p>
          <a:p>
            <a:pPr indent="-298450" lvl="0" marL="914400" marR="0" rtl="0" algn="l">
              <a:lnSpc>
                <a:spcPct val="100000"/>
              </a:lnSpc>
              <a:spcBef>
                <a:spcPts val="814"/>
              </a:spcBef>
              <a:spcAft>
                <a:spcPts val="0"/>
              </a:spcAft>
              <a:buClr>
                <a:srgbClr val="000000"/>
              </a:buClr>
              <a:buSzPts val="1100"/>
              <a:buFont typeface="Calibri"/>
              <a:buChar char="❏"/>
            </a:pPr>
            <a:r>
              <a:rPr b="0" i="0" lang="en" sz="1100" u="none" cap="none" strike="noStrike">
                <a:solidFill>
                  <a:srgbClr val="000000"/>
                </a:solidFill>
                <a:latin typeface="Calibri"/>
                <a:ea typeface="Calibri"/>
                <a:cs typeface="Calibri"/>
                <a:sym typeface="Calibri"/>
              </a:rPr>
              <a:t>Additional competitive events, spirit wear, blanket, outings, fundraising and parent/guardian shift buyouts</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1000"/>
              </a:spcBef>
              <a:spcAft>
                <a:spcPts val="0"/>
              </a:spcAft>
              <a:buClr>
                <a:srgbClr val="000000"/>
              </a:buClr>
              <a:buSzPts val="1100"/>
              <a:buFont typeface="Arial"/>
              <a:buNone/>
            </a:pPr>
            <a:r>
              <a:rPr b="1" i="0" lang="en" sz="1100" u="none" cap="none" strike="noStrike">
                <a:solidFill>
                  <a:srgbClr val="000000"/>
                </a:solidFill>
                <a:latin typeface="Calibri"/>
                <a:ea typeface="Calibri"/>
                <a:cs typeface="Calibri"/>
                <a:sym typeface="Calibri"/>
              </a:rPr>
              <a:t>Booster Club Meetings </a:t>
            </a:r>
            <a:r>
              <a:rPr b="1" i="0" lang="en" sz="1200" u="none" cap="none" strike="noStrike">
                <a:solidFill>
                  <a:srgbClr val="000000"/>
                </a:solidFill>
                <a:latin typeface="Calibri"/>
                <a:ea typeface="Calibri"/>
                <a:cs typeface="Calibri"/>
                <a:sym typeface="Calibri"/>
              </a:rPr>
              <a:t> </a:t>
            </a:r>
            <a:r>
              <a:rPr b="0" i="0" lang="en" sz="1200" u="none" cap="none" strike="noStrike">
                <a:solidFill>
                  <a:srgbClr val="741B47"/>
                </a:solidFill>
                <a:latin typeface="Calibri"/>
                <a:ea typeface="Calibri"/>
                <a:cs typeface="Calibri"/>
                <a:sym typeface="Calibri"/>
              </a:rPr>
              <a:t>(</a:t>
            </a:r>
            <a:r>
              <a:rPr b="0" i="0" lang="en" sz="1100" u="none" cap="none" strike="noStrike">
                <a:solidFill>
                  <a:srgbClr val="741B47"/>
                </a:solidFill>
                <a:latin typeface="Calibri"/>
                <a:ea typeface="Calibri"/>
                <a:cs typeface="Calibri"/>
                <a:sym typeface="Calibri"/>
              </a:rPr>
              <a:t>parents/guardians should attend</a:t>
            </a:r>
            <a:r>
              <a:rPr b="0" i="0" lang="en" sz="1400" u="none" cap="none" strike="noStrike">
                <a:solidFill>
                  <a:srgbClr val="741B47"/>
                </a:solidFill>
                <a:latin typeface="Calibri"/>
                <a:ea typeface="Calibri"/>
                <a:cs typeface="Calibri"/>
                <a:sym typeface="Calibri"/>
              </a:rPr>
              <a:t>)</a:t>
            </a:r>
            <a:endParaRPr b="0" i="0" sz="1100" u="none" cap="none" strike="noStrike">
              <a:solidFill>
                <a:srgbClr val="741B47"/>
              </a:solidFill>
              <a:latin typeface="Calibri"/>
              <a:ea typeface="Calibri"/>
              <a:cs typeface="Calibri"/>
              <a:sym typeface="Calibri"/>
            </a:endParaRPr>
          </a:p>
          <a:p>
            <a:pPr indent="-298450" lvl="0" marL="457200" marR="637870" rtl="0" algn="l">
              <a:lnSpc>
                <a:spcPct val="100000"/>
              </a:lnSpc>
              <a:spcBef>
                <a:spcPts val="1000"/>
              </a:spcBef>
              <a:spcAft>
                <a:spcPts val="0"/>
              </a:spcAft>
              <a:buClr>
                <a:srgbClr val="000000"/>
              </a:buClr>
              <a:buSzPts val="1100"/>
              <a:buFont typeface="Calibri"/>
              <a:buChar char="❏"/>
            </a:pPr>
            <a:r>
              <a:rPr b="0" i="0" lang="en" sz="1100" u="none" cap="none" strike="noStrike">
                <a:solidFill>
                  <a:srgbClr val="000000"/>
                </a:solidFill>
                <a:latin typeface="Calibri"/>
                <a:ea typeface="Calibri"/>
                <a:cs typeface="Calibri"/>
                <a:sym typeface="Calibri"/>
              </a:rPr>
              <a:t>Mon.. 11/6 6:00 pm Rosemount Community Center</a:t>
            </a:r>
            <a:endParaRPr b="0" i="0" sz="1100" u="none" cap="none" strike="noStrike">
              <a:solidFill>
                <a:srgbClr val="000000"/>
              </a:solidFill>
              <a:latin typeface="Calibri"/>
              <a:ea typeface="Calibri"/>
              <a:cs typeface="Calibri"/>
              <a:sym typeface="Calibri"/>
            </a:endParaRPr>
          </a:p>
          <a:p>
            <a:pPr indent="-298450" lvl="0" marL="457200" marR="637870" rtl="0" algn="l">
              <a:lnSpc>
                <a:spcPct val="100000"/>
              </a:lnSpc>
              <a:spcBef>
                <a:spcPts val="1000"/>
              </a:spcBef>
              <a:spcAft>
                <a:spcPts val="0"/>
              </a:spcAft>
              <a:buClr>
                <a:srgbClr val="000000"/>
              </a:buClr>
              <a:buSzPts val="1100"/>
              <a:buFont typeface="Calibri"/>
              <a:buChar char="❏"/>
            </a:pPr>
            <a:r>
              <a:rPr lang="en" sz="1100">
                <a:latin typeface="Calibri"/>
                <a:ea typeface="Calibri"/>
                <a:cs typeface="Calibri"/>
                <a:sym typeface="Calibri"/>
              </a:rPr>
              <a:t>Tues</a:t>
            </a:r>
            <a:r>
              <a:rPr b="0" i="0" lang="en" sz="1100" u="none" cap="none" strike="noStrike">
                <a:solidFill>
                  <a:srgbClr val="000000"/>
                </a:solidFill>
                <a:latin typeface="Calibri"/>
                <a:ea typeface="Calibri"/>
                <a:cs typeface="Calibri"/>
                <a:sym typeface="Calibri"/>
              </a:rPr>
              <a:t>.  12/</a:t>
            </a:r>
            <a:r>
              <a:rPr lang="en" sz="1100">
                <a:latin typeface="Calibri"/>
                <a:ea typeface="Calibri"/>
                <a:cs typeface="Calibri"/>
                <a:sym typeface="Calibri"/>
              </a:rPr>
              <a:t>5 </a:t>
            </a:r>
            <a:r>
              <a:rPr b="0" i="0" lang="en" sz="1100" u="none" cap="none" strike="noStrike">
                <a:solidFill>
                  <a:srgbClr val="000000"/>
                </a:solidFill>
                <a:latin typeface="Calibri"/>
                <a:ea typeface="Calibri"/>
                <a:cs typeface="Calibri"/>
                <a:sym typeface="Calibri"/>
              </a:rPr>
              <a:t> 7:30pm Apple Valley HS Community Room</a:t>
            </a:r>
            <a:endParaRPr b="0" i="0" sz="1100" u="none" cap="none" strike="noStrike">
              <a:solidFill>
                <a:srgbClr val="000000"/>
              </a:solidFill>
              <a:latin typeface="Calibri"/>
              <a:ea typeface="Calibri"/>
              <a:cs typeface="Calibri"/>
              <a:sym typeface="Calibri"/>
            </a:endParaRPr>
          </a:p>
          <a:p>
            <a:pPr indent="-298450" lvl="0" marL="457200" marR="637870" rtl="0" algn="l">
              <a:lnSpc>
                <a:spcPct val="100000"/>
              </a:lnSpc>
              <a:spcBef>
                <a:spcPts val="1000"/>
              </a:spcBef>
              <a:spcAft>
                <a:spcPts val="0"/>
              </a:spcAft>
              <a:buClr>
                <a:srgbClr val="000000"/>
              </a:buClr>
              <a:buSzPts val="1100"/>
              <a:buFont typeface="Calibri"/>
              <a:buChar char="❏"/>
            </a:pPr>
            <a:r>
              <a:rPr b="0" i="0" lang="en" sz="1100" u="none" cap="none" strike="noStrike">
                <a:solidFill>
                  <a:srgbClr val="000000"/>
                </a:solidFill>
                <a:latin typeface="Calibri"/>
                <a:ea typeface="Calibri"/>
                <a:cs typeface="Calibri"/>
                <a:sym typeface="Calibri"/>
              </a:rPr>
              <a:t>Tues. 1/9 7:30pm Apple Valley HS Community Room</a:t>
            </a:r>
            <a:endParaRPr b="0" i="0" sz="1100" u="none" cap="none" strike="noStrike">
              <a:solidFill>
                <a:srgbClr val="000000"/>
              </a:solidFill>
              <a:latin typeface="Calibri"/>
              <a:ea typeface="Calibri"/>
              <a:cs typeface="Calibri"/>
              <a:sym typeface="Calibri"/>
            </a:endParaRPr>
          </a:p>
          <a:p>
            <a:pPr indent="-298450" lvl="0" marL="457200" marR="637870" rtl="0" algn="l">
              <a:lnSpc>
                <a:spcPct val="100000"/>
              </a:lnSpc>
              <a:spcBef>
                <a:spcPts val="1000"/>
              </a:spcBef>
              <a:spcAft>
                <a:spcPts val="0"/>
              </a:spcAft>
              <a:buClr>
                <a:srgbClr val="000000"/>
              </a:buClr>
              <a:buSzPts val="1100"/>
              <a:buFont typeface="Calibri"/>
              <a:buChar char="❏"/>
            </a:pPr>
            <a:r>
              <a:rPr b="0" i="0" lang="en" sz="1100" u="none" cap="none" strike="noStrike">
                <a:solidFill>
                  <a:srgbClr val="000000"/>
                </a:solidFill>
                <a:latin typeface="Calibri"/>
                <a:ea typeface="Calibri"/>
                <a:cs typeface="Calibri"/>
                <a:sym typeface="Calibri"/>
              </a:rPr>
              <a:t>Thurs. 2/26 7:30pm Apple Valley HS Community Room</a:t>
            </a:r>
            <a:endParaRPr b="0" i="0" sz="1100" u="none" cap="none" strike="noStrike">
              <a:solidFill>
                <a:srgbClr val="000000"/>
              </a:solidFill>
              <a:latin typeface="Calibri"/>
              <a:ea typeface="Calibri"/>
              <a:cs typeface="Calibri"/>
              <a:sym typeface="Calibri"/>
            </a:endParaRPr>
          </a:p>
          <a:p>
            <a:pPr indent="0" lvl="0" marL="0" marR="637870" rtl="0" algn="l">
              <a:lnSpc>
                <a:spcPct val="100000"/>
              </a:lnSpc>
              <a:spcBef>
                <a:spcPts val="10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2"/>
          <p:cNvSpPr txBox="1"/>
          <p:nvPr/>
        </p:nvSpPr>
        <p:spPr>
          <a:xfrm>
            <a:off x="4146350" y="188450"/>
            <a:ext cx="3561000" cy="2609100"/>
          </a:xfrm>
          <a:prstGeom prst="rect">
            <a:avLst/>
          </a:prstGeom>
          <a:noFill/>
          <a:ln>
            <a:noFill/>
          </a:ln>
        </p:spPr>
        <p:txBody>
          <a:bodyPr anchorCtr="0" anchor="t" bIns="91425" lIns="91425" spcFirstLastPara="1" rIns="91425" wrap="square" tIns="91425">
            <a:spAutoFit/>
          </a:bodyPr>
          <a:lstStyle/>
          <a:p>
            <a:pPr indent="457200" lvl="0" marL="0" marR="0" rtl="0" algn="l">
              <a:lnSpc>
                <a:spcPct val="100000"/>
              </a:lnSpc>
              <a:spcBef>
                <a:spcPts val="0"/>
              </a:spcBef>
              <a:spcAft>
                <a:spcPts val="0"/>
              </a:spcAft>
              <a:buClr>
                <a:schemeClr val="dk1"/>
              </a:buClr>
              <a:buSzPts val="1100"/>
              <a:buFont typeface="Arial"/>
              <a:buNone/>
            </a:pPr>
            <a:r>
              <a:rPr b="1" i="0" lang="en" sz="1100" u="none" cap="none" strike="noStrike">
                <a:solidFill>
                  <a:schemeClr val="dk1"/>
                </a:solidFill>
                <a:latin typeface="Calibri"/>
                <a:ea typeface="Calibri"/>
                <a:cs typeface="Calibri"/>
                <a:sym typeface="Calibri"/>
              </a:rPr>
              <a:t>Icettes Team Coaches</a:t>
            </a:r>
            <a:endParaRPr b="1" i="0" sz="1100" u="none" cap="none" strike="noStrike">
              <a:solidFill>
                <a:schemeClr val="dk1"/>
              </a:solidFill>
              <a:latin typeface="Calibri"/>
              <a:ea typeface="Calibri"/>
              <a:cs typeface="Calibri"/>
              <a:sym typeface="Calibri"/>
            </a:endParaRPr>
          </a:p>
          <a:p>
            <a:pPr indent="45720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Calibri"/>
                <a:ea typeface="Calibri"/>
                <a:cs typeface="Calibri"/>
                <a:sym typeface="Calibri"/>
              </a:rPr>
              <a:t>Karri Nachtigal </a:t>
            </a:r>
            <a:endParaRPr b="0" i="0" sz="11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Calibri"/>
                <a:ea typeface="Calibri"/>
                <a:cs typeface="Calibri"/>
                <a:sym typeface="Calibri"/>
              </a:rPr>
              <a:t>Brianna Regan </a:t>
            </a:r>
            <a:endParaRPr b="0" i="0" sz="11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100"/>
              <a:buFont typeface="Arial"/>
              <a:buNone/>
            </a:pPr>
            <a:r>
              <a:rPr b="1" i="0" lang="en" sz="1100" u="none" cap="none" strike="noStrike">
                <a:solidFill>
                  <a:srgbClr val="741B47"/>
                </a:solidFill>
                <a:latin typeface="Calibri"/>
                <a:ea typeface="Calibri"/>
                <a:cs typeface="Calibri"/>
                <a:sym typeface="Calibri"/>
              </a:rPr>
              <a:t>Icettes.coaches@district196.org</a:t>
            </a:r>
            <a:endParaRPr b="1" i="0" sz="1100" u="none" cap="none" strike="noStrike">
              <a:solidFill>
                <a:srgbClr val="741B47"/>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chemeClr val="dk1"/>
              </a:buClr>
              <a:buSzPts val="1100"/>
              <a:buFont typeface="Arial"/>
              <a:buNone/>
            </a:pPr>
            <a:r>
              <a:rPr b="1" i="0" lang="en" sz="1100" u="none" cap="none" strike="noStrike">
                <a:solidFill>
                  <a:schemeClr val="dk1"/>
                </a:solidFill>
                <a:latin typeface="Calibri"/>
                <a:ea typeface="Calibri"/>
                <a:cs typeface="Calibri"/>
                <a:sym typeface="Calibri"/>
              </a:rPr>
              <a:t>Booster Club Board Members </a:t>
            </a:r>
            <a:endParaRPr b="1" i="0" sz="1100" u="none" cap="none" strike="noStrike">
              <a:solidFill>
                <a:schemeClr val="dk1"/>
              </a:solidFill>
              <a:latin typeface="Calibri"/>
              <a:ea typeface="Calibri"/>
              <a:cs typeface="Calibri"/>
              <a:sym typeface="Calibri"/>
            </a:endParaRPr>
          </a:p>
          <a:p>
            <a:pPr indent="45720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Calibri"/>
                <a:ea typeface="Calibri"/>
                <a:cs typeface="Calibri"/>
                <a:sym typeface="Calibri"/>
              </a:rPr>
              <a:t>President: Millette Avenido, MD </a:t>
            </a:r>
            <a:endParaRPr b="0" i="0" sz="11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Calibri"/>
                <a:ea typeface="Calibri"/>
                <a:cs typeface="Calibri"/>
                <a:sym typeface="Calibri"/>
              </a:rPr>
              <a:t>Vice President: Jennifer Scott</a:t>
            </a:r>
            <a:endParaRPr b="0" i="0" sz="11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Calibri"/>
                <a:ea typeface="Calibri"/>
                <a:cs typeface="Calibri"/>
                <a:sym typeface="Calibri"/>
              </a:rPr>
              <a:t>Treasurer: Suzanne Rysavy</a:t>
            </a:r>
            <a:endParaRPr b="0" i="0" sz="11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Calibri"/>
                <a:ea typeface="Calibri"/>
                <a:cs typeface="Calibri"/>
                <a:sym typeface="Calibri"/>
              </a:rPr>
              <a:t>Secretary: Jennifer Nelson</a:t>
            </a:r>
            <a:endParaRPr b="0" i="0" sz="11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Calibri"/>
                <a:ea typeface="Calibri"/>
                <a:cs typeface="Calibri"/>
                <a:sym typeface="Calibri"/>
              </a:rPr>
              <a:t>Events Coordinator: Lisa Jones</a:t>
            </a:r>
            <a:endParaRPr b="0" i="0" sz="1100" u="none" cap="none" strike="noStrike">
              <a:solidFill>
                <a:schemeClr val="dk1"/>
              </a:solidFill>
              <a:latin typeface="Calibri"/>
              <a:ea typeface="Calibri"/>
              <a:cs typeface="Calibri"/>
              <a:sym typeface="Calibri"/>
            </a:endParaRPr>
          </a:p>
          <a:p>
            <a:pPr indent="0" lvl="0" marL="446176" marR="406044" rtl="0" algn="l">
              <a:lnSpc>
                <a:spcPct val="100000"/>
              </a:lnSpc>
              <a:spcBef>
                <a:spcPts val="0"/>
              </a:spcBef>
              <a:spcAft>
                <a:spcPts val="0"/>
              </a:spcAft>
              <a:buClr>
                <a:srgbClr val="000000"/>
              </a:buClr>
              <a:buSzPts val="1100"/>
              <a:buFont typeface="Arial"/>
              <a:buNone/>
            </a:pPr>
            <a:r>
              <a:rPr b="0" i="0" lang="en" sz="1100" u="none" cap="none" strike="noStrike">
                <a:solidFill>
                  <a:schemeClr val="dk1"/>
                </a:solidFill>
                <a:latin typeface="Calibri"/>
                <a:ea typeface="Calibri"/>
                <a:cs typeface="Calibri"/>
                <a:sym typeface="Calibri"/>
              </a:rPr>
              <a:t>Members at large: Thor Garness, LeeAnn Thomas</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1" i="0" lang="en" sz="1100" u="none" cap="none" strike="noStrike">
                <a:solidFill>
                  <a:schemeClr val="dk1"/>
                </a:solidFill>
                <a:latin typeface="Calibri"/>
                <a:ea typeface="Calibri"/>
                <a:cs typeface="Calibri"/>
                <a:sym typeface="Calibri"/>
              </a:rPr>
              <a:t>     	</a:t>
            </a:r>
            <a:r>
              <a:rPr b="1" i="0" lang="en" sz="1100" u="none" cap="none" strike="noStrike">
                <a:solidFill>
                  <a:srgbClr val="741B47"/>
                </a:solidFill>
                <a:latin typeface="Calibri"/>
                <a:ea typeface="Calibri"/>
                <a:cs typeface="Calibri"/>
                <a:sym typeface="Calibri"/>
              </a:rPr>
              <a:t>Icettes.booster.club@gmail.com</a:t>
            </a:r>
            <a:endParaRPr b="1" i="0" sz="1100" u="none" cap="none" strike="noStrike">
              <a:solidFill>
                <a:srgbClr val="741B47"/>
              </a:solidFill>
              <a:latin typeface="Calibri"/>
              <a:ea typeface="Calibri"/>
              <a:cs typeface="Calibri"/>
              <a:sym typeface="Calibri"/>
            </a:endParaRPr>
          </a:p>
        </p:txBody>
      </p:sp>
      <p:sp>
        <p:nvSpPr>
          <p:cNvPr id="68" name="Google Shape;68;p2"/>
          <p:cNvSpPr txBox="1"/>
          <p:nvPr/>
        </p:nvSpPr>
        <p:spPr>
          <a:xfrm>
            <a:off x="175200" y="8167700"/>
            <a:ext cx="2949600" cy="462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2032"/>
              </a:spcBef>
              <a:spcAft>
                <a:spcPts val="0"/>
              </a:spcAft>
              <a:buClr>
                <a:srgbClr val="000000"/>
              </a:buClr>
              <a:buSzPts val="1804"/>
              <a:buFont typeface="Arial"/>
              <a:buNone/>
            </a:pPr>
            <a:r>
              <a:t/>
            </a:r>
            <a:endParaRPr b="1" i="0" sz="1804" u="none" cap="none" strike="noStrike">
              <a:solidFill>
                <a:srgbClr val="741B47"/>
              </a:solidFill>
              <a:latin typeface="Calibri"/>
              <a:ea typeface="Calibri"/>
              <a:cs typeface="Calibri"/>
              <a:sym typeface="Calibri"/>
            </a:endParaRPr>
          </a:p>
        </p:txBody>
      </p:sp>
      <p:sp>
        <p:nvSpPr>
          <p:cNvPr id="69" name="Google Shape;69;p2"/>
          <p:cNvSpPr/>
          <p:nvPr/>
        </p:nvSpPr>
        <p:spPr>
          <a:xfrm>
            <a:off x="4301800" y="3487100"/>
            <a:ext cx="3405564" cy="2846988"/>
          </a:xfrm>
          <a:prstGeom prst="cloud">
            <a:avLst/>
          </a:prstGeom>
          <a:solidFill>
            <a:schemeClr val="lt1"/>
          </a:solidFill>
          <a:ln cap="flat" cmpd="sng" w="9525">
            <a:solidFill>
              <a:srgbClr val="741B4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t/>
            </a:r>
            <a:endParaRPr b="1" i="0" sz="1100" u="none" cap="none" strike="noStrike">
              <a:solidFill>
                <a:srgbClr val="741B47"/>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t/>
            </a:r>
            <a:endParaRPr b="1" i="0" sz="1100" u="none" cap="none" strike="noStrike">
              <a:solidFill>
                <a:srgbClr val="741B47"/>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rPr b="1" i="0" lang="en" sz="1100" u="none" cap="none" strike="noStrike">
                <a:solidFill>
                  <a:srgbClr val="741B47"/>
                </a:solidFill>
                <a:latin typeface="Calibri"/>
                <a:ea typeface="Calibri"/>
                <a:cs typeface="Calibri"/>
                <a:sym typeface="Calibri"/>
              </a:rPr>
              <a:t>Visit Icettes.com to learn more</a:t>
            </a:r>
            <a:endParaRPr b="1" i="0" sz="1100" u="none" cap="none" strike="noStrike">
              <a:solidFill>
                <a:srgbClr val="741B47"/>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1" i="0" lang="en" sz="1100" u="none" cap="none" strike="noStrike">
                <a:solidFill>
                  <a:srgbClr val="741B47"/>
                </a:solidFill>
                <a:latin typeface="Calibri"/>
                <a:ea typeface="Calibri"/>
                <a:cs typeface="Calibri"/>
                <a:sym typeface="Calibri"/>
              </a:rPr>
              <a:t>-request access for team only content</a:t>
            </a:r>
            <a:endParaRPr b="1" i="0" sz="1100" u="none" cap="none" strike="noStrike">
              <a:solidFill>
                <a:srgbClr val="741B47"/>
              </a:solidFill>
              <a:latin typeface="Calibri"/>
              <a:ea typeface="Calibri"/>
              <a:cs typeface="Calibri"/>
              <a:sym typeface="Calibri"/>
            </a:endParaRPr>
          </a:p>
          <a:p>
            <a:pPr indent="0" lvl="0" marL="0" marR="0" rtl="0" algn="ctr">
              <a:lnSpc>
                <a:spcPct val="100000"/>
              </a:lnSpc>
              <a:spcBef>
                <a:spcPts val="2032"/>
              </a:spcBef>
              <a:spcAft>
                <a:spcPts val="0"/>
              </a:spcAft>
              <a:buClr>
                <a:srgbClr val="000000"/>
              </a:buClr>
              <a:buSzPts val="1100"/>
              <a:buFont typeface="Arial"/>
              <a:buNone/>
            </a:pPr>
            <a:r>
              <a:rPr b="1" i="0" lang="en" sz="1100" u="none" cap="none" strike="noStrike">
                <a:solidFill>
                  <a:srgbClr val="741B47"/>
                </a:solidFill>
                <a:latin typeface="Calibri"/>
                <a:ea typeface="Calibri"/>
                <a:cs typeface="Calibri"/>
                <a:sym typeface="Calibri"/>
              </a:rPr>
              <a:t>Join our closed group on Facebook</a:t>
            </a:r>
            <a:endParaRPr b="1" i="0" sz="1100" u="none" cap="none" strike="noStrike">
              <a:solidFill>
                <a:srgbClr val="741B47"/>
              </a:solidFill>
              <a:latin typeface="Calibri"/>
              <a:ea typeface="Calibri"/>
              <a:cs typeface="Calibri"/>
              <a:sym typeface="Calibri"/>
            </a:endParaRPr>
          </a:p>
          <a:p>
            <a:pPr indent="0" lvl="0" marL="0" marR="0" rtl="0" algn="ctr">
              <a:lnSpc>
                <a:spcPct val="100000"/>
              </a:lnSpc>
              <a:spcBef>
                <a:spcPts val="2032"/>
              </a:spcBef>
              <a:spcAft>
                <a:spcPts val="0"/>
              </a:spcAft>
              <a:buClr>
                <a:schemeClr val="dk1"/>
              </a:buClr>
              <a:buSzPts val="1100"/>
              <a:buFont typeface="Arial"/>
              <a:buNone/>
            </a:pPr>
            <a:r>
              <a:t/>
            </a:r>
            <a:endParaRPr b="1" i="0" sz="1100" u="none" cap="none" strike="noStrike">
              <a:solidFill>
                <a:srgbClr val="741B47"/>
              </a:solidFill>
              <a:latin typeface="Calibri"/>
              <a:ea typeface="Calibri"/>
              <a:cs typeface="Calibri"/>
              <a:sym typeface="Calibri"/>
            </a:endParaRPr>
          </a:p>
        </p:txBody>
      </p:sp>
      <p:sp>
        <p:nvSpPr>
          <p:cNvPr id="70" name="Google Shape;70;p2"/>
          <p:cNvSpPr txBox="1"/>
          <p:nvPr/>
        </p:nvSpPr>
        <p:spPr>
          <a:xfrm>
            <a:off x="5551200" y="8042450"/>
            <a:ext cx="22212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741B47"/>
                </a:solidFill>
                <a:latin typeface="Calibri"/>
                <a:ea typeface="Calibri"/>
                <a:cs typeface="Calibri"/>
                <a:sym typeface="Calibri"/>
              </a:rPr>
              <a:t>Enter skater information here:</a:t>
            </a:r>
            <a:endParaRPr b="1" i="0" sz="1000" u="none" cap="none" strike="noStrike">
              <a:solidFill>
                <a:srgbClr val="741B47"/>
              </a:solidFill>
              <a:latin typeface="Calibri"/>
              <a:ea typeface="Calibri"/>
              <a:cs typeface="Calibri"/>
              <a:sym typeface="Calibri"/>
            </a:endParaRPr>
          </a:p>
        </p:txBody>
      </p:sp>
      <p:pic>
        <p:nvPicPr>
          <p:cNvPr id="71" name="Google Shape;71;p2"/>
          <p:cNvPicPr preferRelativeResize="0"/>
          <p:nvPr/>
        </p:nvPicPr>
        <p:blipFill rotWithShape="1">
          <a:blip r:embed="rId5">
            <a:alphaModFix/>
          </a:blip>
          <a:srcRect b="0" l="0" r="0" t="0"/>
          <a:stretch/>
        </p:blipFill>
        <p:spPr>
          <a:xfrm>
            <a:off x="5671675" y="8381150"/>
            <a:ext cx="1566577" cy="156660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